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19"/>
  </p:notesMasterIdLst>
  <p:sldIdLst>
    <p:sldId id="256" r:id="rId2"/>
    <p:sldId id="279" r:id="rId3"/>
    <p:sldId id="257" r:id="rId4"/>
    <p:sldId id="264" r:id="rId5"/>
    <p:sldId id="265" r:id="rId6"/>
    <p:sldId id="259" r:id="rId7"/>
    <p:sldId id="258" r:id="rId8"/>
    <p:sldId id="260" r:id="rId9"/>
    <p:sldId id="266" r:id="rId10"/>
    <p:sldId id="267" r:id="rId11"/>
    <p:sldId id="261" r:id="rId12"/>
    <p:sldId id="268" r:id="rId13"/>
    <p:sldId id="269" r:id="rId14"/>
    <p:sldId id="280" r:id="rId15"/>
    <p:sldId id="282" r:id="rId16"/>
    <p:sldId id="283" r:id="rId17"/>
    <p:sldId id="284" r:id="rId18"/>
  </p:sldIdLst>
  <p:sldSz cx="9144000" cy="6858000" type="screen4x3"/>
  <p:notesSz cx="6858000" cy="9144000"/>
  <p:embeddedFontLst>
    <p:embeddedFont>
      <p:font typeface="Calibri" pitchFamily="34" charset="0"/>
      <p:regular r:id="rId20"/>
      <p:bold r:id="rId21"/>
      <p:italic r:id="rId22"/>
      <p:boldItalic r:id="rId23"/>
    </p:embeddedFont>
    <p:embeddedFont>
      <p:font typeface="Aharoni" pitchFamily="2" charset="-79"/>
      <p:bold r:id="rId24"/>
    </p:embeddedFont>
    <p:embeddedFont>
      <p:font typeface="Arial Black" pitchFamily="34" charset="0"/>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86" autoAdjust="0"/>
  </p:normalViewPr>
  <p:slideViewPr>
    <p:cSldViewPr>
      <p:cViewPr varScale="1">
        <p:scale>
          <a:sx n="62" d="100"/>
          <a:sy n="62" d="100"/>
        </p:scale>
        <p:origin x="-15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7BE26-417E-4BFA-9377-845726EF3E91}" type="datetimeFigureOut">
              <a:rPr lang="en-US" smtClean="0"/>
              <a:t>4/26/2013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F2149C-B253-400F-8E83-5A760FC8A6F1}" type="slidenum">
              <a:rPr lang="en-US" smtClean="0"/>
              <a:t>‹#›</a:t>
            </a:fld>
            <a:endParaRPr lang="en-US"/>
          </a:p>
        </p:txBody>
      </p:sp>
    </p:spTree>
    <p:extLst>
      <p:ext uri="{BB962C8B-B14F-4D97-AF65-F5344CB8AC3E}">
        <p14:creationId xmlns:p14="http://schemas.microsoft.com/office/powerpoint/2010/main" val="3439192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ws.gov/endangered/map/state/FL.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live in a society where the father is downplayed.</a:t>
            </a:r>
            <a:r>
              <a:rPr lang="en-US" baseline="0" dirty="0" smtClean="0"/>
              <a:t> In many homes he is absent and in several homes where he is present, he provides very little by way of what is good. Dead beat dads, lazy men, self-centered males are destructive to the home and are trouble to society. Boys need to grow up into men. One of the reasons that this country is in the state that it currently is, is because of a lack in male leadership.</a:t>
            </a:r>
          </a:p>
          <a:p>
            <a:endParaRPr lang="en-US" baseline="0" dirty="0" smtClean="0"/>
          </a:p>
        </p:txBody>
      </p:sp>
      <p:sp>
        <p:nvSpPr>
          <p:cNvPr id="4" name="Slide Number Placeholder 3"/>
          <p:cNvSpPr>
            <a:spLocks noGrp="1"/>
          </p:cNvSpPr>
          <p:nvPr>
            <p:ph type="sldNum" sz="quarter" idx="10"/>
          </p:nvPr>
        </p:nvSpPr>
        <p:spPr/>
        <p:txBody>
          <a:bodyPr/>
          <a:lstStyle/>
          <a:p>
            <a:fld id="{2DF2149C-B253-400F-8E83-5A760FC8A6F1}" type="slidenum">
              <a:rPr lang="en-US" smtClean="0"/>
              <a:t>1</a:t>
            </a:fld>
            <a:endParaRPr lang="en-US"/>
          </a:p>
        </p:txBody>
      </p:sp>
    </p:spTree>
    <p:extLst>
      <p:ext uri="{BB962C8B-B14F-4D97-AF65-F5344CB8AC3E}">
        <p14:creationId xmlns:p14="http://schemas.microsoft.com/office/powerpoint/2010/main" val="2236801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Proverbs</a:t>
            </a:r>
            <a:r>
              <a:rPr lang="en-US" baseline="0" dirty="0" smtClean="0"/>
              <a:t> is a book of fatherly advice to children. It makes a good manual of instruction for fathers to use today. </a:t>
            </a:r>
            <a:endParaRPr lang="en-US" dirty="0" smtClean="0"/>
          </a:p>
          <a:p>
            <a:r>
              <a:rPr lang="en-US" dirty="0" smtClean="0"/>
              <a:t>PEER PRESSURE:</a:t>
            </a:r>
            <a:r>
              <a:rPr lang="en-US" baseline="0" dirty="0" smtClean="0"/>
              <a:t>  </a:t>
            </a:r>
            <a:r>
              <a:rPr lang="en-US" dirty="0" smtClean="0"/>
              <a:t>The </a:t>
            </a:r>
            <a:r>
              <a:rPr lang="en-US" dirty="0" smtClean="0"/>
              <a:t>father needs</a:t>
            </a:r>
            <a:r>
              <a:rPr lang="en-US" baseline="0" dirty="0" smtClean="0"/>
              <a:t> to demonstrate with his actions and his words </a:t>
            </a:r>
            <a:r>
              <a:rPr lang="en-US" baseline="0" dirty="0" smtClean="0"/>
              <a:t>as one who does not bow </a:t>
            </a:r>
            <a:r>
              <a:rPr lang="en-US" baseline="0" dirty="0" smtClean="0"/>
              <a:t>to peer </a:t>
            </a:r>
            <a:r>
              <a:rPr lang="en-US" baseline="0" dirty="0" smtClean="0"/>
              <a:t>pressure. He should display such an example in his decision making. </a:t>
            </a:r>
          </a:p>
          <a:p>
            <a:endParaRPr lang="en-US" baseline="0" dirty="0" smtClean="0"/>
          </a:p>
          <a:p>
            <a:r>
              <a:rPr lang="en-US" baseline="0" dirty="0" smtClean="0"/>
              <a:t>AVOIDING HUMAN TRAPS:  The Father should provide an example of one who pursues </a:t>
            </a:r>
            <a:r>
              <a:rPr lang="en-US" baseline="0" dirty="0" smtClean="0"/>
              <a:t>the wisdom of </a:t>
            </a:r>
            <a:r>
              <a:rPr lang="en-US" baseline="0" dirty="0" smtClean="0"/>
              <a:t>God and educate </a:t>
            </a:r>
            <a:r>
              <a:rPr lang="en-US" baseline="0" dirty="0" smtClean="0"/>
              <a:t>his children against crooked men and immoral women.  </a:t>
            </a:r>
            <a:r>
              <a:rPr lang="en-US" baseline="0" dirty="0" smtClean="0"/>
              <a:t>His sons need to know that if </a:t>
            </a:r>
            <a:r>
              <a:rPr lang="en-US" baseline="0" dirty="0" smtClean="0"/>
              <a:t>you run to an immoral woman, you are running to your death (2:18, 19). </a:t>
            </a:r>
            <a:r>
              <a:rPr lang="en-US" baseline="0" dirty="0" smtClean="0"/>
              <a:t>Proverbs gives good advice in finding a godly spouse for both men and women.  I have a sermon on wisdom in selecting a spouse from the book of Proverbs. (Prov. 12:10 shows the character of a man).</a:t>
            </a:r>
            <a:endParaRPr lang="en-US" baseline="0" dirty="0" smtClean="0"/>
          </a:p>
          <a:p>
            <a:endParaRPr lang="en-US" baseline="0" dirty="0" smtClean="0"/>
          </a:p>
          <a:p>
            <a:r>
              <a:rPr lang="en-US" baseline="0" dirty="0" smtClean="0"/>
              <a:t>The Bible is not just a book that identifies problems, but is also a book of problem solving. Avoiding the evil is a huge part of scripture. But so is pursuing what is good. Marriage is a good thing. An excellent wife is a good thing (Prov. 12:4). The </a:t>
            </a:r>
            <a:r>
              <a:rPr lang="en-US" baseline="0" dirty="0" smtClean="0"/>
              <a:t>Bible also displays the right kind of woman to </a:t>
            </a:r>
            <a:r>
              <a:rPr lang="en-US" baseline="0" dirty="0" smtClean="0"/>
              <a:t>marry (Prov. 19:14).  </a:t>
            </a:r>
            <a:r>
              <a:rPr lang="en-US" baseline="0" dirty="0" smtClean="0"/>
              <a:t>She is called the “virtuous wife, that is a woman of valor with manifold excellence. The success of her husband is due in a large part from her. Read 31:10-12, 23-31.</a:t>
            </a:r>
            <a:endParaRPr lang="en-US" dirty="0"/>
          </a:p>
        </p:txBody>
      </p:sp>
      <p:sp>
        <p:nvSpPr>
          <p:cNvPr id="4" name="Slide Number Placeholder 3"/>
          <p:cNvSpPr>
            <a:spLocks noGrp="1"/>
          </p:cNvSpPr>
          <p:nvPr>
            <p:ph type="sldNum" sz="quarter" idx="10"/>
          </p:nvPr>
        </p:nvSpPr>
        <p:spPr/>
        <p:txBody>
          <a:bodyPr/>
          <a:lstStyle/>
          <a:p>
            <a:fld id="{2DF2149C-B253-400F-8E83-5A760FC8A6F1}" type="slidenum">
              <a:rPr lang="en-US" smtClean="0"/>
              <a:t>12</a:t>
            </a:fld>
            <a:endParaRPr lang="en-US"/>
          </a:p>
        </p:txBody>
      </p:sp>
    </p:spTree>
    <p:extLst>
      <p:ext uri="{BB962C8B-B14F-4D97-AF65-F5344CB8AC3E}">
        <p14:creationId xmlns:p14="http://schemas.microsoft.com/office/powerpoint/2010/main" val="2933138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F2149C-B253-400F-8E83-5A760FC8A6F1}" type="slidenum">
              <a:rPr lang="en-US" smtClean="0"/>
              <a:t>13</a:t>
            </a:fld>
            <a:endParaRPr lang="en-US"/>
          </a:p>
        </p:txBody>
      </p:sp>
    </p:spTree>
    <p:extLst>
      <p:ext uri="{BB962C8B-B14F-4D97-AF65-F5344CB8AC3E}">
        <p14:creationId xmlns:p14="http://schemas.microsoft.com/office/powerpoint/2010/main" val="2933138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F2149C-B253-400F-8E83-5A760FC8A6F1}" type="slidenum">
              <a:rPr lang="en-US" smtClean="0"/>
              <a:t>14</a:t>
            </a:fld>
            <a:endParaRPr lang="en-US"/>
          </a:p>
        </p:txBody>
      </p:sp>
    </p:spTree>
    <p:extLst>
      <p:ext uri="{BB962C8B-B14F-4D97-AF65-F5344CB8AC3E}">
        <p14:creationId xmlns:p14="http://schemas.microsoft.com/office/powerpoint/2010/main" val="1015136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 be in Christ to be righteous.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DF2149C-B253-400F-8E83-5A760FC8A6F1}" type="slidenum">
              <a:rPr lang="en-US" smtClean="0"/>
              <a:t>15</a:t>
            </a:fld>
            <a:endParaRPr lang="en-US"/>
          </a:p>
        </p:txBody>
      </p:sp>
    </p:spTree>
    <p:extLst>
      <p:ext uri="{BB962C8B-B14F-4D97-AF65-F5344CB8AC3E}">
        <p14:creationId xmlns:p14="http://schemas.microsoft.com/office/powerpoint/2010/main" val="1015136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 be in Christ to be righteous.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DF2149C-B253-400F-8E83-5A760FC8A6F1}" type="slidenum">
              <a:rPr lang="en-US" smtClean="0"/>
              <a:t>16</a:t>
            </a:fld>
            <a:endParaRPr lang="en-US"/>
          </a:p>
        </p:txBody>
      </p:sp>
    </p:spTree>
    <p:extLst>
      <p:ext uri="{BB962C8B-B14F-4D97-AF65-F5344CB8AC3E}">
        <p14:creationId xmlns:p14="http://schemas.microsoft.com/office/powerpoint/2010/main" val="1015136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reminds Christians that if we sin, we also have an advocate, Jesus Christ</a:t>
            </a:r>
            <a:r>
              <a:rPr lang="en-US" baseline="0" dirty="0" smtClean="0"/>
              <a:t> the Righteous. We can confess our sins to him and be forgiven pending we are willing to repent.</a:t>
            </a:r>
            <a:endParaRPr lang="en-US" dirty="0"/>
          </a:p>
        </p:txBody>
      </p:sp>
      <p:sp>
        <p:nvSpPr>
          <p:cNvPr id="4" name="Slide Number Placeholder 3"/>
          <p:cNvSpPr>
            <a:spLocks noGrp="1"/>
          </p:cNvSpPr>
          <p:nvPr>
            <p:ph type="sldNum" sz="quarter" idx="10"/>
          </p:nvPr>
        </p:nvSpPr>
        <p:spPr/>
        <p:txBody>
          <a:bodyPr/>
          <a:lstStyle/>
          <a:p>
            <a:fld id="{2DF2149C-B253-400F-8E83-5A760FC8A6F1}" type="slidenum">
              <a:rPr lang="en-US" smtClean="0"/>
              <a:t>17</a:t>
            </a:fld>
            <a:endParaRPr lang="en-US"/>
          </a:p>
        </p:txBody>
      </p:sp>
    </p:spTree>
    <p:extLst>
      <p:ext uri="{BB962C8B-B14F-4D97-AF65-F5344CB8AC3E}">
        <p14:creationId xmlns:p14="http://schemas.microsoft.com/office/powerpoint/2010/main" val="1015136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Homes like those portrayed in “Father knows best,” “Leave it to Beaver,” and “The Cosby Show” are no longer acceptable to Hollywood and are harder to find in America. This kind of family </a:t>
            </a:r>
            <a:r>
              <a:rPr lang="en-US" baseline="0" dirty="0" smtClean="0"/>
              <a:t>should be first and foremost on the endangered list </a:t>
            </a:r>
            <a:r>
              <a:rPr lang="en-US" baseline="0" dirty="0" smtClean="0"/>
              <a:t>today but </a:t>
            </a:r>
            <a:r>
              <a:rPr lang="en-US" baseline="0" dirty="0" smtClean="0"/>
              <a:t>it won’t be spoken in any endangered species discussion.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Instead we focus our energies on saving </a:t>
            </a:r>
            <a:r>
              <a:rPr lang="en-US" baseline="0" dirty="0" smtClean="0"/>
              <a:t>rodents </a:t>
            </a:r>
            <a:r>
              <a:rPr lang="en-US" baseline="0" dirty="0" smtClean="0"/>
              <a:t>like the Key Largo </a:t>
            </a:r>
            <a:r>
              <a:rPr lang="en-US" baseline="0" dirty="0" err="1" smtClean="0"/>
              <a:t>Woodrat</a:t>
            </a:r>
            <a:r>
              <a:rPr lang="en-US" baseline="0" dirty="0" smtClean="0"/>
              <a:t>, “…</a:t>
            </a:r>
            <a:r>
              <a:rPr lang="en-US" sz="1200" b="0" i="0" kern="1200" dirty="0" smtClean="0">
                <a:solidFill>
                  <a:schemeClr val="tx1"/>
                </a:solidFill>
                <a:effectLst/>
                <a:latin typeface="+mn-lt"/>
                <a:ea typeface="+mn-ea"/>
                <a:cs typeface="+mn-cs"/>
              </a:rPr>
              <a:t>This small endemic rodent once ranged throughout all of Key Largo, but today is limited to the northernmost portions” (</a:t>
            </a:r>
            <a:r>
              <a:rPr lang="en-US" dirty="0" smtClean="0">
                <a:hlinkClick r:id="rId3"/>
              </a:rPr>
              <a:t>http://www.fws.gov/endangered/map/state/FL.html</a:t>
            </a:r>
            <a:r>
              <a:rPr lang="en-US" dirty="0" smtClean="0"/>
              <a:t>)</a:t>
            </a:r>
            <a:endParaRPr lang="en-US" dirty="0" smtClean="0"/>
          </a:p>
        </p:txBody>
      </p:sp>
      <p:sp>
        <p:nvSpPr>
          <p:cNvPr id="4" name="Slide Number Placeholder 3"/>
          <p:cNvSpPr>
            <a:spLocks noGrp="1"/>
          </p:cNvSpPr>
          <p:nvPr>
            <p:ph type="sldNum" sz="quarter" idx="10"/>
          </p:nvPr>
        </p:nvSpPr>
        <p:spPr/>
        <p:txBody>
          <a:bodyPr/>
          <a:lstStyle/>
          <a:p>
            <a:fld id="{2DF2149C-B253-400F-8E83-5A760FC8A6F1}" type="slidenum">
              <a:rPr lang="en-US" smtClean="0"/>
              <a:t>2</a:t>
            </a:fld>
            <a:endParaRPr lang="en-US"/>
          </a:p>
        </p:txBody>
      </p:sp>
    </p:spTree>
    <p:extLst>
      <p:ext uri="{BB962C8B-B14F-4D97-AF65-F5344CB8AC3E}">
        <p14:creationId xmlns:p14="http://schemas.microsoft.com/office/powerpoint/2010/main" val="1702466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 can a society deteriorate to where “a man” </a:t>
            </a:r>
            <a:r>
              <a:rPr lang="en-US" sz="1200" kern="1200" dirty="0" smtClean="0">
                <a:solidFill>
                  <a:schemeClr val="tx1"/>
                </a:solidFill>
                <a:effectLst/>
                <a:latin typeface="+mn-lt"/>
                <a:ea typeface="+mn-ea"/>
                <a:cs typeface="+mn-cs"/>
              </a:rPr>
              <a:t>who can stand in the gap is </a:t>
            </a:r>
            <a:r>
              <a:rPr lang="en-US" sz="1200" kern="1200" dirty="0" smtClean="0">
                <a:solidFill>
                  <a:schemeClr val="tx1"/>
                </a:solidFill>
                <a:effectLst/>
                <a:latin typeface="+mn-lt"/>
                <a:ea typeface="+mn-ea"/>
                <a:cs typeface="+mn-cs"/>
              </a:rPr>
              <a:t>not only an endangered species, but is altogether extinct? What did Jehovah find</a:t>
            </a:r>
            <a:r>
              <a:rPr lang="en-US" sz="1200" kern="1200" baseline="0" dirty="0" smtClean="0">
                <a:solidFill>
                  <a:schemeClr val="tx1"/>
                </a:solidFill>
                <a:effectLst/>
                <a:latin typeface="+mn-lt"/>
                <a:ea typeface="+mn-ea"/>
                <a:cs typeface="+mn-cs"/>
              </a:rPr>
              <a:t> when He s</a:t>
            </a:r>
            <a:r>
              <a:rPr lang="en-US" sz="1200" kern="1200" dirty="0" smtClean="0">
                <a:solidFill>
                  <a:schemeClr val="tx1"/>
                </a:solidFill>
                <a:effectLst/>
                <a:latin typeface="+mn-lt"/>
                <a:ea typeface="+mn-ea"/>
                <a:cs typeface="+mn-cs"/>
              </a:rPr>
              <a:t>canned the human landscape of Israel? He found prophets who were like a lion tearing prey. They perpetuated falsehoods in the name of God. He also found priests who were profane and could not distinguish between holy and unholy things. When Jehovah looked at the rulers, He saw much of the same —men as wolves, tearing their prey to get personal gain. When He looked at people, He saw oppressors, robbers, as well as a people who abused the poor (Ezek. 22:23-29).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Jehovah found all kinds of sin and sinners, but could not find a real man in the prophets, priests, rulers, or the populace. </a:t>
            </a:r>
            <a:r>
              <a:rPr lang="en-US" sz="1200" kern="1200" dirty="0" smtClean="0">
                <a:solidFill>
                  <a:schemeClr val="accent1"/>
                </a:solidFill>
                <a:effectLst/>
                <a:latin typeface="+mn-lt"/>
                <a:ea typeface="+mn-ea"/>
                <a:cs typeface="+mn-cs"/>
              </a:rPr>
              <a:t>How could this be?</a:t>
            </a:r>
            <a:r>
              <a:rPr lang="en-US" sz="1200" kern="1200" dirty="0" smtClean="0">
                <a:solidFill>
                  <a:schemeClr val="tx1"/>
                </a:solidFill>
                <a:effectLst/>
                <a:latin typeface="+mn-lt"/>
                <a:ea typeface="+mn-ea"/>
                <a:cs typeface="+mn-cs"/>
              </a:rPr>
              <a:t> Fundamentally, </a:t>
            </a:r>
            <a:r>
              <a:rPr lang="en-US" sz="1200" kern="1200" dirty="0" smtClean="0">
                <a:solidFill>
                  <a:schemeClr val="tx1"/>
                </a:solidFill>
                <a:effectLst/>
                <a:latin typeface="+mn-lt"/>
                <a:ea typeface="+mn-ea"/>
                <a:cs typeface="+mn-cs"/>
              </a:rPr>
              <a:t>godly</a:t>
            </a:r>
            <a:r>
              <a:rPr lang="en-US" sz="1200" kern="1200" baseline="0" dirty="0" smtClean="0">
                <a:solidFill>
                  <a:schemeClr val="tx1"/>
                </a:solidFill>
                <a:effectLst/>
                <a:latin typeface="+mn-lt"/>
                <a:ea typeface="+mn-ea"/>
                <a:cs typeface="+mn-cs"/>
              </a:rPr>
              <a:t> men became extinct because </a:t>
            </a:r>
            <a:r>
              <a:rPr lang="en-US" sz="1200" kern="1200" dirty="0" smtClean="0">
                <a:solidFill>
                  <a:schemeClr val="tx1"/>
                </a:solidFill>
                <a:effectLst/>
                <a:latin typeface="+mn-lt"/>
                <a:ea typeface="+mn-ea"/>
                <a:cs typeface="+mn-cs"/>
              </a:rPr>
              <a:t>men</a:t>
            </a:r>
            <a:r>
              <a:rPr lang="en-US" sz="1200" kern="1200" baseline="0" dirty="0" smtClean="0">
                <a:solidFill>
                  <a:schemeClr val="tx1"/>
                </a:solidFill>
                <a:effectLst/>
                <a:latin typeface="+mn-lt"/>
                <a:ea typeface="+mn-ea"/>
                <a:cs typeface="+mn-cs"/>
              </a:rPr>
              <a:t> at one point, whether gradual or rapid, </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had stopped leading their children in paths of righteousness; righteousness continued to shrink away from the people and sin, like a cancerous tumor, continued to grow.</a:t>
            </a:r>
            <a:r>
              <a:rPr lang="en-US"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This </a:t>
            </a:r>
            <a:r>
              <a:rPr lang="en-US" sz="1200" kern="1200" baseline="0" dirty="0" smtClean="0">
                <a:solidFill>
                  <a:schemeClr val="tx1"/>
                </a:solidFill>
                <a:effectLst/>
                <a:latin typeface="+mn-lt"/>
                <a:ea typeface="+mn-ea"/>
                <a:cs typeface="+mn-cs"/>
              </a:rPr>
              <a:t>was a society devoid of any leader of righteousness, there was not a Moses, not a Joshua, not a David, not a Samuel, not a Daniel </a:t>
            </a:r>
            <a:r>
              <a:rPr lang="en-US" sz="1200" kern="1200" baseline="0" dirty="0" smtClean="0">
                <a:solidFill>
                  <a:schemeClr val="tx1"/>
                </a:solidFill>
                <a:effectLst/>
                <a:latin typeface="+mn-lt"/>
                <a:ea typeface="+mn-ea"/>
                <a:cs typeface="+mn-cs"/>
              </a:rPr>
              <a:t>that </a:t>
            </a:r>
            <a:r>
              <a:rPr lang="en-US" sz="1200" kern="1200" baseline="0" dirty="0" smtClean="0">
                <a:solidFill>
                  <a:schemeClr val="tx1"/>
                </a:solidFill>
                <a:effectLst/>
                <a:latin typeface="+mn-lt"/>
                <a:ea typeface="+mn-ea"/>
                <a:cs typeface="+mn-cs"/>
              </a:rPr>
              <a:t>could lead and influence the people for good. Rather it was a society laden with lust, ravaged with </a:t>
            </a:r>
            <a:r>
              <a:rPr lang="en-US" sz="1200" kern="1200" baseline="0" dirty="0" smtClean="0">
                <a:solidFill>
                  <a:schemeClr val="tx1"/>
                </a:solidFill>
                <a:effectLst/>
                <a:latin typeface="+mn-lt"/>
                <a:ea typeface="+mn-ea"/>
                <a:cs typeface="+mn-cs"/>
              </a:rPr>
              <a:t>savage appetites, </a:t>
            </a:r>
            <a:r>
              <a:rPr lang="en-US" sz="1200" kern="1200" baseline="0" dirty="0" smtClean="0">
                <a:solidFill>
                  <a:schemeClr val="tx1"/>
                </a:solidFill>
                <a:effectLst/>
                <a:latin typeface="+mn-lt"/>
                <a:ea typeface="+mn-ea"/>
                <a:cs typeface="+mn-cs"/>
              </a:rPr>
              <a:t>broken with </a:t>
            </a:r>
            <a:r>
              <a:rPr lang="en-US" sz="1200" kern="1200" baseline="0" dirty="0" smtClean="0">
                <a:solidFill>
                  <a:schemeClr val="tx1"/>
                </a:solidFill>
                <a:effectLst/>
                <a:latin typeface="+mn-lt"/>
                <a:ea typeface="+mn-ea"/>
                <a:cs typeface="+mn-cs"/>
              </a:rPr>
              <a:t>infidelity, overflowing </a:t>
            </a:r>
            <a:r>
              <a:rPr lang="en-US" sz="1200" kern="1200" baseline="0" dirty="0" smtClean="0">
                <a:solidFill>
                  <a:schemeClr val="tx1"/>
                </a:solidFill>
                <a:effectLst/>
                <a:latin typeface="+mn-lt"/>
                <a:ea typeface="+mn-ea"/>
                <a:cs typeface="+mn-cs"/>
              </a:rPr>
              <a:t>with idolatry and </a:t>
            </a:r>
            <a:r>
              <a:rPr lang="en-US" sz="1200" kern="1200" baseline="0" dirty="0" smtClean="0">
                <a:solidFill>
                  <a:schemeClr val="tx1"/>
                </a:solidFill>
                <a:effectLst/>
                <a:latin typeface="+mn-lt"/>
                <a:ea typeface="+mn-ea"/>
                <a:cs typeface="+mn-cs"/>
              </a:rPr>
              <a:t>adultery; a society full of </a:t>
            </a:r>
            <a:r>
              <a:rPr lang="en-US" sz="1200" kern="1200" baseline="0" dirty="0" smtClean="0">
                <a:solidFill>
                  <a:schemeClr val="tx1"/>
                </a:solidFill>
                <a:effectLst/>
                <a:latin typeface="+mn-lt"/>
                <a:ea typeface="+mn-ea"/>
                <a:cs typeface="+mn-cs"/>
              </a:rPr>
              <a:t>drunken beasts who pursued what was unlawful. </a:t>
            </a: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This </a:t>
            </a:r>
            <a:r>
              <a:rPr lang="en-US" sz="1200" kern="1200" baseline="0" dirty="0" smtClean="0">
                <a:solidFill>
                  <a:schemeClr val="tx1"/>
                </a:solidFill>
                <a:effectLst/>
                <a:latin typeface="+mn-lt"/>
                <a:ea typeface="+mn-ea"/>
                <a:cs typeface="+mn-cs"/>
              </a:rPr>
              <a:t>was Jeremiah’s complaint </a:t>
            </a:r>
            <a:r>
              <a:rPr lang="en-US" sz="1200" kern="1200" baseline="0" dirty="0" smtClean="0">
                <a:solidFill>
                  <a:schemeClr val="tx1"/>
                </a:solidFill>
                <a:effectLst/>
                <a:latin typeface="+mn-lt"/>
                <a:ea typeface="+mn-ea"/>
                <a:cs typeface="+mn-cs"/>
              </a:rPr>
              <a:t>against </a:t>
            </a:r>
            <a:r>
              <a:rPr lang="en-US" sz="1200" kern="1200" baseline="0" dirty="0" smtClean="0">
                <a:solidFill>
                  <a:schemeClr val="tx1"/>
                </a:solidFill>
                <a:effectLst/>
                <a:latin typeface="+mn-lt"/>
                <a:ea typeface="+mn-ea"/>
                <a:cs typeface="+mn-cs"/>
              </a:rPr>
              <a:t>the people (see Jer. 5:1-9).  I wish the men of America would wake up to this point. If you are not going to lead in righteousness, then you are going to follow and pursue unrighteousness. The men who were at this time were stout and organized when it came to filling up houses of harlots, they were strong in steadfast in pursuing their neighbors’ wives, but that robust quality could not be tamed and trained in righteousness. Where did it lead them</a:t>
            </a:r>
            <a:r>
              <a:rPr lang="en-US" sz="1200" kern="1200" baseline="0" dirty="0" smtClean="0">
                <a:solidFill>
                  <a:schemeClr val="tx1"/>
                </a:solidFill>
                <a:effectLst/>
                <a:latin typeface="+mn-lt"/>
                <a:ea typeface="+mn-ea"/>
                <a:cs typeface="+mn-cs"/>
              </a:rPr>
              <a:t>? Into being rejected by their Creator and buried in a Babylonian grave of captivity and oppression.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DF2149C-B253-400F-8E83-5A760FC8A6F1}" type="slidenum">
              <a:rPr lang="en-US" smtClean="0"/>
              <a:t>4</a:t>
            </a:fld>
            <a:endParaRPr lang="en-US"/>
          </a:p>
        </p:txBody>
      </p:sp>
    </p:spTree>
    <p:extLst>
      <p:ext uri="{BB962C8B-B14F-4D97-AF65-F5344CB8AC3E}">
        <p14:creationId xmlns:p14="http://schemas.microsoft.com/office/powerpoint/2010/main" val="59054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Ecclesiastes 2:18, 19. Everything we have,</a:t>
            </a:r>
            <a:r>
              <a:rPr lang="en-US" baseline="0" dirty="0" smtClean="0"/>
              <a:t> every position of authority, every skill and trade on this planet will be turned over to the next generation.</a:t>
            </a:r>
            <a:endParaRPr lang="en-US" dirty="0"/>
          </a:p>
        </p:txBody>
      </p:sp>
      <p:sp>
        <p:nvSpPr>
          <p:cNvPr id="4" name="Slide Number Placeholder 3"/>
          <p:cNvSpPr>
            <a:spLocks noGrp="1"/>
          </p:cNvSpPr>
          <p:nvPr>
            <p:ph type="sldNum" sz="quarter" idx="10"/>
          </p:nvPr>
        </p:nvSpPr>
        <p:spPr/>
        <p:txBody>
          <a:bodyPr/>
          <a:lstStyle/>
          <a:p>
            <a:fld id="{2DF2149C-B253-400F-8E83-5A760FC8A6F1}" type="slidenum">
              <a:rPr lang="en-US" smtClean="0"/>
              <a:t>5</a:t>
            </a:fld>
            <a:endParaRPr lang="en-US"/>
          </a:p>
        </p:txBody>
      </p:sp>
    </p:spTree>
    <p:extLst>
      <p:ext uri="{BB962C8B-B14F-4D97-AF65-F5344CB8AC3E}">
        <p14:creationId xmlns:p14="http://schemas.microsoft.com/office/powerpoint/2010/main" val="136490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is to be the representative of</a:t>
            </a:r>
            <a:r>
              <a:rPr lang="en-US" baseline="0" dirty="0" smtClean="0"/>
              <a:t> God to the children. Men should ask themselves, what kind of picture of </a:t>
            </a:r>
            <a:r>
              <a:rPr lang="en-US" baseline="0" dirty="0" smtClean="0"/>
              <a:t>“The Father</a:t>
            </a:r>
            <a:r>
              <a:rPr lang="en-US" baseline="0" dirty="0" smtClean="0"/>
              <a:t>” are we putting in the minds of our children when </a:t>
            </a:r>
            <a:r>
              <a:rPr lang="en-US" baseline="0" dirty="0" smtClean="0"/>
              <a:t>we pray</a:t>
            </a:r>
            <a:r>
              <a:rPr lang="en-US" baseline="0" dirty="0" smtClean="0"/>
              <a:t>, “Our Father in </a:t>
            </a:r>
            <a:r>
              <a:rPr lang="en-US" baseline="0" dirty="0" smtClean="0"/>
              <a:t>heaven?” </a:t>
            </a:r>
            <a:r>
              <a:rPr lang="en-US" baseline="0" dirty="0" smtClean="0"/>
              <a:t>How do I model the Father?  How can I provide the example of the Father?</a:t>
            </a:r>
            <a:endParaRPr lang="en-US" dirty="0"/>
          </a:p>
        </p:txBody>
      </p:sp>
      <p:sp>
        <p:nvSpPr>
          <p:cNvPr id="4" name="Slide Number Placeholder 3"/>
          <p:cNvSpPr>
            <a:spLocks noGrp="1"/>
          </p:cNvSpPr>
          <p:nvPr>
            <p:ph type="sldNum" sz="quarter" idx="10"/>
          </p:nvPr>
        </p:nvSpPr>
        <p:spPr/>
        <p:txBody>
          <a:bodyPr/>
          <a:lstStyle/>
          <a:p>
            <a:fld id="{2DF2149C-B253-400F-8E83-5A760FC8A6F1}" type="slidenum">
              <a:rPr lang="en-US" smtClean="0"/>
              <a:t>7</a:t>
            </a:fld>
            <a:endParaRPr lang="en-US"/>
          </a:p>
        </p:txBody>
      </p:sp>
    </p:spTree>
    <p:extLst>
      <p:ext uri="{BB962C8B-B14F-4D97-AF65-F5344CB8AC3E}">
        <p14:creationId xmlns:p14="http://schemas.microsoft.com/office/powerpoint/2010/main" val="1500966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can be a leader of my family by my</a:t>
            </a:r>
            <a:r>
              <a:rPr lang="en-US" baseline="0" dirty="0" smtClean="0"/>
              <a:t> work-ethic. </a:t>
            </a:r>
          </a:p>
          <a:p>
            <a:endParaRPr lang="en-US" baseline="0" dirty="0" smtClean="0"/>
          </a:p>
          <a:p>
            <a:r>
              <a:rPr lang="en-US" baseline="0" dirty="0" smtClean="0"/>
              <a:t>I’ll talk more about “rule” and “tend” next week.</a:t>
            </a:r>
            <a:endParaRPr lang="en-US" dirty="0"/>
          </a:p>
        </p:txBody>
      </p:sp>
      <p:sp>
        <p:nvSpPr>
          <p:cNvPr id="4" name="Slide Number Placeholder 3"/>
          <p:cNvSpPr>
            <a:spLocks noGrp="1"/>
          </p:cNvSpPr>
          <p:nvPr>
            <p:ph type="sldNum" sz="quarter" idx="10"/>
          </p:nvPr>
        </p:nvSpPr>
        <p:spPr/>
        <p:txBody>
          <a:bodyPr/>
          <a:lstStyle/>
          <a:p>
            <a:fld id="{2DF2149C-B253-400F-8E83-5A760FC8A6F1}" type="slidenum">
              <a:rPr lang="en-US" smtClean="0"/>
              <a:t>8</a:t>
            </a:fld>
            <a:endParaRPr lang="en-US"/>
          </a:p>
        </p:txBody>
      </p:sp>
    </p:spTree>
    <p:extLst>
      <p:ext uri="{BB962C8B-B14F-4D97-AF65-F5344CB8AC3E}">
        <p14:creationId xmlns:p14="http://schemas.microsoft.com/office/powerpoint/2010/main" val="1942845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Sandwiched between hope is this idea of bearing the yoke.</a:t>
            </a:r>
            <a:r>
              <a:rPr lang="en-US" baseline="0" dirty="0" smtClean="0"/>
              <a:t> </a:t>
            </a:r>
            <a:r>
              <a:rPr lang="en-US" dirty="0" smtClean="0"/>
              <a:t> As an aid to waiting and seeking the</a:t>
            </a:r>
            <a:r>
              <a:rPr lang="en-US" baseline="0" dirty="0" smtClean="0"/>
              <a:t> Lord is the idea of bearing the yoke in the youth. </a:t>
            </a:r>
          </a:p>
          <a:p>
            <a:endParaRPr lang="en-US" baseline="0" dirty="0" smtClean="0"/>
          </a:p>
          <a:p>
            <a:r>
              <a:rPr lang="en-US" dirty="0" smtClean="0"/>
              <a:t>It is natural for parents to want to shield</a:t>
            </a:r>
            <a:r>
              <a:rPr lang="en-US" baseline="0" dirty="0" smtClean="0"/>
              <a:t> their children from pain and coddle them. </a:t>
            </a:r>
            <a:r>
              <a:rPr lang="en-US" dirty="0" smtClean="0"/>
              <a:t>Parents </a:t>
            </a:r>
            <a:r>
              <a:rPr lang="en-US" dirty="0" smtClean="0"/>
              <a:t>who provide everything for their</a:t>
            </a:r>
            <a:r>
              <a:rPr lang="en-US" baseline="0" dirty="0" smtClean="0"/>
              <a:t> children when their children are capable of providing things for themselves are only stifling growth and hindering their children from reaching their potential in life. Life is real and it only rewards those who endure and patiently persevere (Prov. 13:4). </a:t>
            </a:r>
          </a:p>
          <a:p>
            <a:endParaRPr lang="en-US" baseline="0" dirty="0" smtClean="0"/>
          </a:p>
          <a:p>
            <a:r>
              <a:rPr lang="en-US" baseline="0" dirty="0" smtClean="0"/>
              <a:t>We see a connection here with patiently waiting on the Lord and one learning to silently endure the yoke of life while young.  If he can learn to endure hardship, pain, responsibility and accountability while young, then there is hope that he will also endure when he is old and </a:t>
            </a:r>
            <a:r>
              <a:rPr lang="en-US" baseline="0" dirty="0" smtClean="0"/>
              <a:t>not </a:t>
            </a:r>
            <a:r>
              <a:rPr lang="en-US" baseline="0" dirty="0" smtClean="0"/>
              <a:t>grow faint in service to </a:t>
            </a:r>
            <a:r>
              <a:rPr lang="en-US" baseline="0" dirty="0" smtClean="0"/>
              <a:t>God when the more difficult days come. </a:t>
            </a:r>
            <a:r>
              <a:rPr lang="en-US" baseline="0" dirty="0" smtClean="0"/>
              <a:t>What will they do in life’s earthquakes who have only lived on easy street</a:t>
            </a:r>
            <a:r>
              <a:rPr lang="en-US" baseline="0" dirty="0" smtClean="0"/>
              <a:t>? In a parallel thought see Rom. 5:3, 4.</a:t>
            </a:r>
            <a:endParaRPr lang="en-US" dirty="0"/>
          </a:p>
        </p:txBody>
      </p:sp>
      <p:sp>
        <p:nvSpPr>
          <p:cNvPr id="4" name="Slide Number Placeholder 3"/>
          <p:cNvSpPr>
            <a:spLocks noGrp="1"/>
          </p:cNvSpPr>
          <p:nvPr>
            <p:ph type="sldNum" sz="quarter" idx="10"/>
          </p:nvPr>
        </p:nvSpPr>
        <p:spPr/>
        <p:txBody>
          <a:bodyPr/>
          <a:lstStyle/>
          <a:p>
            <a:fld id="{2DF2149C-B253-400F-8E83-5A760FC8A6F1}" type="slidenum">
              <a:rPr lang="en-US" smtClean="0"/>
              <a:t>9</a:t>
            </a:fld>
            <a:endParaRPr lang="en-US"/>
          </a:p>
        </p:txBody>
      </p:sp>
    </p:spTree>
    <p:extLst>
      <p:ext uri="{BB962C8B-B14F-4D97-AF65-F5344CB8AC3E}">
        <p14:creationId xmlns:p14="http://schemas.microsoft.com/office/powerpoint/2010/main" val="1665339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Christianity and laziness are incompatible,</a:t>
            </a:r>
            <a:r>
              <a:rPr lang="en-US" baseline="0" dirty="0" smtClean="0"/>
              <a:t> see </a:t>
            </a:r>
            <a:r>
              <a:rPr lang="en-US" dirty="0" smtClean="0"/>
              <a:t>2 </a:t>
            </a:r>
            <a:r>
              <a:rPr lang="en-US" dirty="0" smtClean="0"/>
              <a:t>Thess. </a:t>
            </a:r>
            <a:r>
              <a:rPr lang="en-US" dirty="0" smtClean="0"/>
              <a:t>3:10. God provided</a:t>
            </a:r>
            <a:r>
              <a:rPr lang="en-US" baseline="0" dirty="0" smtClean="0"/>
              <a:t> the blessing for us through His own suffering, hence the passion of Christ. A man who fails to provide for his own is worse than an unbeliever. He not only rejects God’s word, but he rejects God’s own example.</a:t>
            </a:r>
            <a:endParaRPr lang="en-US" dirty="0"/>
          </a:p>
        </p:txBody>
      </p:sp>
      <p:sp>
        <p:nvSpPr>
          <p:cNvPr id="4" name="Slide Number Placeholder 3"/>
          <p:cNvSpPr>
            <a:spLocks noGrp="1"/>
          </p:cNvSpPr>
          <p:nvPr>
            <p:ph type="sldNum" sz="quarter" idx="10"/>
          </p:nvPr>
        </p:nvSpPr>
        <p:spPr/>
        <p:txBody>
          <a:bodyPr/>
          <a:lstStyle/>
          <a:p>
            <a:fld id="{2DF2149C-B253-400F-8E83-5A760FC8A6F1}" type="slidenum">
              <a:rPr lang="en-US" smtClean="0"/>
              <a:t>10</a:t>
            </a:fld>
            <a:endParaRPr lang="en-US"/>
          </a:p>
        </p:txBody>
      </p:sp>
    </p:spTree>
    <p:extLst>
      <p:ext uri="{BB962C8B-B14F-4D97-AF65-F5344CB8AC3E}">
        <p14:creationId xmlns:p14="http://schemas.microsoft.com/office/powerpoint/2010/main" val="1047103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Make no mistake; the education which our children receive is something which we are going to be held accountable for. We should be actively engaged with what our children are learning as such will either bring joy or grief in later years.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Scriptures teach that both parents should be actively involved in training their children; God, however, places the oversight and accountability of it on the father. “The living, the living man, he shall praise You, As I do this day; The father shall make known Your truth to the children” (Is. 38:19; cf. Ps. 78:3-8; Eph. 6:4; etc.). </a:t>
            </a:r>
            <a:endParaRPr lang="en-US" dirty="0"/>
          </a:p>
        </p:txBody>
      </p:sp>
      <p:sp>
        <p:nvSpPr>
          <p:cNvPr id="4" name="Slide Number Placeholder 3"/>
          <p:cNvSpPr>
            <a:spLocks noGrp="1"/>
          </p:cNvSpPr>
          <p:nvPr>
            <p:ph type="sldNum" sz="quarter" idx="10"/>
          </p:nvPr>
        </p:nvSpPr>
        <p:spPr/>
        <p:txBody>
          <a:bodyPr/>
          <a:lstStyle/>
          <a:p>
            <a:fld id="{2DF2149C-B253-400F-8E83-5A760FC8A6F1}" type="slidenum">
              <a:rPr lang="en-US" smtClean="0"/>
              <a:t>11</a:t>
            </a:fld>
            <a:endParaRPr lang="en-US"/>
          </a:p>
        </p:txBody>
      </p:sp>
    </p:spTree>
    <p:extLst>
      <p:ext uri="{BB962C8B-B14F-4D97-AF65-F5344CB8AC3E}">
        <p14:creationId xmlns:p14="http://schemas.microsoft.com/office/powerpoint/2010/main" val="1886319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7" name="Picture 6" descr="1_05.jpg"/>
          <p:cNvPicPr>
            <a:picLocks noChangeAspect="1"/>
          </p:cNvPicPr>
          <p:nvPr/>
        </p:nvPicPr>
        <p:blipFill>
          <a:blip r:embed="rId3"/>
          <a:stretch>
            <a:fillRect/>
          </a:stretch>
        </p:blipFill>
        <p:spPr>
          <a:xfrm>
            <a:off x="7810500" y="0"/>
            <a:ext cx="1333500" cy="6858000"/>
          </a:xfrm>
          <a:prstGeom prst="rect">
            <a:avLst/>
          </a:prstGeom>
        </p:spPr>
      </p:pic>
      <p:grpSp>
        <p:nvGrpSpPr>
          <p:cNvPr id="4" name="Group 17"/>
          <p:cNvGrpSpPr/>
          <p:nvPr/>
        </p:nvGrpSpPr>
        <p:grpSpPr>
          <a:xfrm>
            <a:off x="0" y="6630352"/>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57200" y="1371600"/>
            <a:ext cx="6781800" cy="1069975"/>
          </a:xfrm>
        </p:spPr>
        <p:txBody>
          <a:bodyPr bIns="0" anchor="b" anchorCtr="0">
            <a:noAutofit/>
          </a:bodyPr>
          <a:lstStyle>
            <a:lvl1pPr>
              <a:defRPr sz="48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32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9" name="Date Placeholder 18"/>
          <p:cNvSpPr>
            <a:spLocks noGrp="1"/>
          </p:cNvSpPr>
          <p:nvPr>
            <p:ph type="dt" sz="half" idx="10"/>
          </p:nvPr>
        </p:nvSpPr>
        <p:spPr>
          <a:xfrm>
            <a:off x="6210300" y="6610350"/>
            <a:ext cx="1524000" cy="228600"/>
          </a:xfrm>
        </p:spPr>
        <p:txBody>
          <a:bodyPr/>
          <a:lstStyle/>
          <a:p>
            <a:fld id="{543F965A-4152-4EAA-9CA1-9A4F0D80B569}" type="datetimeFigureOut">
              <a:rPr lang="en-US" smtClean="0"/>
              <a:t>4/26/2013</a:t>
            </a:fld>
            <a:endParaRPr lang="en-US"/>
          </a:p>
        </p:txBody>
      </p:sp>
      <p:sp>
        <p:nvSpPr>
          <p:cNvPr id="20" name="Slide Number Placeholder 19"/>
          <p:cNvSpPr>
            <a:spLocks noGrp="1"/>
          </p:cNvSpPr>
          <p:nvPr>
            <p:ph type="sldNum" sz="quarter" idx="11"/>
          </p:nvPr>
        </p:nvSpPr>
        <p:spPr>
          <a:xfrm>
            <a:off x="7924800" y="6610350"/>
            <a:ext cx="1198880" cy="228600"/>
          </a:xfrm>
        </p:spPr>
        <p:txBody>
          <a:bodyPr/>
          <a:lstStyle/>
          <a:p>
            <a:fld id="{57BE0250-7018-4F1B-9CF1-970C20242CE0}" type="slidenum">
              <a:rPr lang="en-US" smtClean="0"/>
              <a:t>‹#›</a:t>
            </a:fld>
            <a:endParaRPr lang="en-US"/>
          </a:p>
        </p:txBody>
      </p:sp>
      <p:sp>
        <p:nvSpPr>
          <p:cNvPr id="21" name="Footer Placeholder 20"/>
          <p:cNvSpPr>
            <a:spLocks noGrp="1"/>
          </p:cNvSpPr>
          <p:nvPr>
            <p:ph type="ftr" sz="quarter" idx="12"/>
          </p:nvPr>
        </p:nvSpPr>
        <p:spPr>
          <a:xfrm>
            <a:off x="457200" y="6611112"/>
            <a:ext cx="5600700" cy="2286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543F965A-4152-4EAA-9CA1-9A4F0D80B569}" type="datetimeFigureOut">
              <a:rPr lang="en-US" smtClean="0"/>
              <a:t>4/26/2013</a:t>
            </a:fld>
            <a:endParaRPr lang="en-US"/>
          </a:p>
        </p:txBody>
      </p:sp>
      <p:sp>
        <p:nvSpPr>
          <p:cNvPr id="23" name="Slide Number Placeholder 22"/>
          <p:cNvSpPr>
            <a:spLocks noGrp="1"/>
          </p:cNvSpPr>
          <p:nvPr>
            <p:ph type="sldNum" sz="quarter" idx="11"/>
          </p:nvPr>
        </p:nvSpPr>
        <p:spPr/>
        <p:txBody>
          <a:bodyPr/>
          <a:lstStyle/>
          <a:p>
            <a:fld id="{57BE0250-7018-4F1B-9CF1-970C20242CE0}"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543F965A-4152-4EAA-9CA1-9A4F0D80B569}" type="datetimeFigureOut">
              <a:rPr lang="en-US" smtClean="0"/>
              <a:t>4/26/2013</a:t>
            </a:fld>
            <a:endParaRPr lang="en-US"/>
          </a:p>
        </p:txBody>
      </p:sp>
      <p:sp>
        <p:nvSpPr>
          <p:cNvPr id="23" name="Slide Number Placeholder 22"/>
          <p:cNvSpPr>
            <a:spLocks noGrp="1"/>
          </p:cNvSpPr>
          <p:nvPr>
            <p:ph type="sldNum" sz="quarter" idx="11"/>
          </p:nvPr>
        </p:nvSpPr>
        <p:spPr/>
        <p:txBody>
          <a:bodyPr/>
          <a:lstStyle/>
          <a:p>
            <a:fld id="{57BE0250-7018-4F1B-9CF1-970C20242CE0}"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a:stretch>
            <a:fillRect/>
          </a:stretch>
        </p:blipFill>
        <p:spPr>
          <a:xfrm>
            <a:off x="0" y="0"/>
            <a:ext cx="9144000" cy="403860"/>
          </a:xfrm>
          <a:prstGeom prst="rect">
            <a:avLst/>
          </a:prstGeom>
        </p:spPr>
      </p:pic>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Date Placeholder 16"/>
          <p:cNvSpPr>
            <a:spLocks noGrp="1"/>
          </p:cNvSpPr>
          <p:nvPr>
            <p:ph type="dt" sz="half" idx="10"/>
          </p:nvPr>
        </p:nvSpPr>
        <p:spPr/>
        <p:txBody>
          <a:bodyPr/>
          <a:lstStyle/>
          <a:p>
            <a:fld id="{543F965A-4152-4EAA-9CA1-9A4F0D80B569}" type="datetimeFigureOut">
              <a:rPr lang="en-US" smtClean="0"/>
              <a:t>4/26/2013</a:t>
            </a:fld>
            <a:endParaRPr lang="en-US"/>
          </a:p>
        </p:txBody>
      </p:sp>
      <p:sp>
        <p:nvSpPr>
          <p:cNvPr id="18" name="Slide Number Placeholder 17"/>
          <p:cNvSpPr>
            <a:spLocks noGrp="1"/>
          </p:cNvSpPr>
          <p:nvPr>
            <p:ph type="sldNum" sz="quarter" idx="11"/>
          </p:nvPr>
        </p:nvSpPr>
        <p:spPr/>
        <p:txBody>
          <a:bodyPr/>
          <a:lstStyle/>
          <a:p>
            <a:fld id="{57BE0250-7018-4F1B-9CF1-970C20242CE0}" type="slidenum">
              <a:rPr lang="en-US" smtClean="0"/>
              <a:t>‹#›</a:t>
            </a:fld>
            <a:endParaRPr lang="en-US"/>
          </a:p>
        </p:txBody>
      </p:sp>
      <p:sp>
        <p:nvSpPr>
          <p:cNvPr id="20" name="Footer Placeholder 1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52600" y="5245101"/>
            <a:ext cx="6934199" cy="1155700"/>
          </a:xfrm>
        </p:spPr>
        <p:txBody>
          <a:bodyPr anchor="t">
            <a:normAutofit/>
          </a:bodyPr>
          <a:lstStyle>
            <a:lvl1pPr algn="r">
              <a:defRPr sz="4400" b="0" i="0"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3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9_01.jpg"/>
          <p:cNvPicPr>
            <a:picLocks noChangeAspect="1"/>
          </p:cNvPicPr>
          <p:nvPr/>
        </p:nvPicPr>
        <p:blipFill>
          <a:blip r:embed="rId2"/>
          <a:stretch>
            <a:fillRect/>
          </a:stretch>
        </p:blipFill>
        <p:spPr>
          <a:xfrm>
            <a:off x="0" y="0"/>
            <a:ext cx="1363980" cy="6858000"/>
          </a:xfrm>
          <a:prstGeom prst="rect">
            <a:avLst/>
          </a:prstGeom>
        </p:spPr>
      </p:pic>
      <p:sp>
        <p:nvSpPr>
          <p:cNvPr id="24" name="Date Placeholder 23"/>
          <p:cNvSpPr>
            <a:spLocks noGrp="1"/>
          </p:cNvSpPr>
          <p:nvPr>
            <p:ph type="dt" sz="half" idx="10"/>
          </p:nvPr>
        </p:nvSpPr>
        <p:spPr>
          <a:xfrm>
            <a:off x="7162800" y="6610350"/>
            <a:ext cx="1524000" cy="246888"/>
          </a:xfrm>
        </p:spPr>
        <p:txBody>
          <a:bodyPr/>
          <a:lstStyle/>
          <a:p>
            <a:fld id="{543F965A-4152-4EAA-9CA1-9A4F0D80B569}" type="datetimeFigureOut">
              <a:rPr lang="en-US" smtClean="0"/>
              <a:t>4/26/2013</a:t>
            </a:fld>
            <a:endParaRPr lang="en-US"/>
          </a:p>
        </p:txBody>
      </p:sp>
      <p:sp>
        <p:nvSpPr>
          <p:cNvPr id="25" name="Slide Number Placeholder 24"/>
          <p:cNvSpPr>
            <a:spLocks noGrp="1"/>
          </p:cNvSpPr>
          <p:nvPr>
            <p:ph type="sldNum" sz="quarter" idx="11"/>
          </p:nvPr>
        </p:nvSpPr>
        <p:spPr>
          <a:xfrm>
            <a:off x="8742680" y="6610350"/>
            <a:ext cx="381000" cy="246888"/>
          </a:xfrm>
        </p:spPr>
        <p:txBody>
          <a:bodyPr/>
          <a:lstStyle/>
          <a:p>
            <a:fld id="{57BE0250-7018-4F1B-9CF1-970C20242CE0}" type="slidenum">
              <a:rPr lang="en-US" smtClean="0"/>
              <a:t>‹#›</a:t>
            </a:fld>
            <a:endParaRPr lang="en-US"/>
          </a:p>
        </p:txBody>
      </p:sp>
      <p:sp>
        <p:nvSpPr>
          <p:cNvPr id="26" name="Footer Placeholder 25"/>
          <p:cNvSpPr>
            <a:spLocks noGrp="1"/>
          </p:cNvSpPr>
          <p:nvPr>
            <p:ph type="ftr" sz="quarter" idx="12"/>
          </p:nvPr>
        </p:nvSpPr>
        <p:spPr>
          <a:xfrm>
            <a:off x="1524000" y="6610350"/>
            <a:ext cx="5562600" cy="247650"/>
          </a:xfrm>
        </p:spPr>
        <p:txBody>
          <a:bodyPr/>
          <a:lstStyle/>
          <a:p>
            <a:endParaRPr lang="en-US"/>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normAutofit/>
          </a:bodyPr>
          <a:lstStyle>
            <a:lvl1pPr>
              <a:defRPr sz="4000"/>
            </a:lvl1pPr>
          </a:lstStyle>
          <a:p>
            <a:r>
              <a:rPr lang="en-US" smtClean="0"/>
              <a:t>Click to edit Master title style</a:t>
            </a:r>
            <a:endParaRPr lang="en-US"/>
          </a:p>
        </p:txBody>
      </p:sp>
      <p:pic>
        <p:nvPicPr>
          <p:cNvPr id="12" name="Picture 11" descr="3_01.jpg"/>
          <p:cNvPicPr>
            <a:picLocks noChangeAspect="1"/>
          </p:cNvPicPr>
          <p:nvPr/>
        </p:nvPicPr>
        <p:blipFill>
          <a:blip r:embed="rId3"/>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normAutofit/>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5"/>
          <p:cNvSpPr>
            <a:spLocks noGrp="1"/>
          </p:cNvSpPr>
          <p:nvPr>
            <p:ph sz="quarter" idx="14"/>
          </p:nvPr>
        </p:nvSpPr>
        <p:spPr>
          <a:xfrm>
            <a:off x="4648200" y="1981200"/>
            <a:ext cx="4038600" cy="4114800"/>
          </a:xfrm>
        </p:spPr>
        <p:txBody>
          <a:bodyPr>
            <a:normAutofit/>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543F965A-4152-4EAA-9CA1-9A4F0D80B569}" type="datetimeFigureOut">
              <a:rPr lang="en-US" smtClean="0"/>
              <a:t>4/26/2013</a:t>
            </a:fld>
            <a:endParaRPr lang="en-US"/>
          </a:p>
        </p:txBody>
      </p:sp>
      <p:sp>
        <p:nvSpPr>
          <p:cNvPr id="21" name="Slide Number Placeholder 20"/>
          <p:cNvSpPr>
            <a:spLocks noGrp="1"/>
          </p:cNvSpPr>
          <p:nvPr>
            <p:ph type="sldNum" sz="quarter" idx="16"/>
          </p:nvPr>
        </p:nvSpPr>
        <p:spPr/>
        <p:txBody>
          <a:bodyPr/>
          <a:lstStyle/>
          <a:p>
            <a:fld id="{57BE0250-7018-4F1B-9CF1-970C20242CE0}" type="slidenum">
              <a:rPr lang="en-US" smtClean="0"/>
              <a:t>‹#›</a:t>
            </a:fld>
            <a:endParaRPr lang="en-US"/>
          </a:p>
        </p:txBody>
      </p:sp>
      <p:sp>
        <p:nvSpPr>
          <p:cNvPr id="22" name="Footer Placeholder 21"/>
          <p:cNvSpPr>
            <a:spLocks noGrp="1"/>
          </p:cNvSpPr>
          <p:nvPr>
            <p:ph type="ftr" sz="quarter" idx="17"/>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24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24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Content Placeholder 16"/>
          <p:cNvSpPr>
            <a:spLocks noGrp="1"/>
          </p:cNvSpPr>
          <p:nvPr>
            <p:ph sz="quarter" idx="14"/>
          </p:nvPr>
        </p:nvSpPr>
        <p:spPr>
          <a:xfrm>
            <a:off x="457200" y="2438400"/>
            <a:ext cx="4038600" cy="3657600"/>
          </a:xfrm>
        </p:spPr>
        <p:txBody>
          <a:bodyPr>
            <a:normAutofit/>
          </a:bodyPr>
          <a:lstStyle>
            <a:lvl1pPr>
              <a:defRPr sz="28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normAutofit/>
          </a:bodyPr>
          <a:lstStyle>
            <a:lvl1pPr>
              <a:defRPr sz="28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ate Placeholder 22"/>
          <p:cNvSpPr>
            <a:spLocks noGrp="1"/>
          </p:cNvSpPr>
          <p:nvPr>
            <p:ph type="dt" sz="half" idx="16"/>
          </p:nvPr>
        </p:nvSpPr>
        <p:spPr/>
        <p:txBody>
          <a:bodyPr/>
          <a:lstStyle/>
          <a:p>
            <a:fld id="{543F965A-4152-4EAA-9CA1-9A4F0D80B569}" type="datetimeFigureOut">
              <a:rPr lang="en-US" smtClean="0"/>
              <a:t>4/26/2013</a:t>
            </a:fld>
            <a:endParaRPr lang="en-US"/>
          </a:p>
        </p:txBody>
      </p:sp>
      <p:sp>
        <p:nvSpPr>
          <p:cNvPr id="24" name="Slide Number Placeholder 23"/>
          <p:cNvSpPr>
            <a:spLocks noGrp="1"/>
          </p:cNvSpPr>
          <p:nvPr>
            <p:ph type="sldNum" sz="quarter" idx="17"/>
          </p:nvPr>
        </p:nvSpPr>
        <p:spPr/>
        <p:txBody>
          <a:bodyPr/>
          <a:lstStyle/>
          <a:p>
            <a:fld id="{57BE0250-7018-4F1B-9CF1-970C20242CE0}" type="slidenum">
              <a:rPr lang="en-US" smtClean="0"/>
              <a:t>‹#›</a:t>
            </a:fld>
            <a:endParaRPr lang="en-US"/>
          </a:p>
        </p:txBody>
      </p:sp>
      <p:sp>
        <p:nvSpPr>
          <p:cNvPr id="25" name="Footer Placeholder 24"/>
          <p:cNvSpPr>
            <a:spLocks noGrp="1"/>
          </p:cNvSpPr>
          <p:nvPr>
            <p:ph type="ftr" sz="quarter" idx="18"/>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ate Placeholder 15"/>
          <p:cNvSpPr>
            <a:spLocks noGrp="1"/>
          </p:cNvSpPr>
          <p:nvPr>
            <p:ph type="dt" sz="half" idx="10"/>
          </p:nvPr>
        </p:nvSpPr>
        <p:spPr/>
        <p:txBody>
          <a:bodyPr/>
          <a:lstStyle/>
          <a:p>
            <a:fld id="{543F965A-4152-4EAA-9CA1-9A4F0D80B569}" type="datetimeFigureOut">
              <a:rPr lang="en-US" smtClean="0"/>
              <a:t>4/26/2013</a:t>
            </a:fld>
            <a:endParaRPr lang="en-US"/>
          </a:p>
        </p:txBody>
      </p:sp>
      <p:sp>
        <p:nvSpPr>
          <p:cNvPr id="17" name="Slide Number Placeholder 16"/>
          <p:cNvSpPr>
            <a:spLocks noGrp="1"/>
          </p:cNvSpPr>
          <p:nvPr>
            <p:ph type="sldNum" sz="quarter" idx="11"/>
          </p:nvPr>
        </p:nvSpPr>
        <p:spPr/>
        <p:txBody>
          <a:bodyPr/>
          <a:lstStyle/>
          <a:p>
            <a:fld id="{57BE0250-7018-4F1B-9CF1-970C20242CE0}"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ate Placeholder 12"/>
          <p:cNvSpPr>
            <a:spLocks noGrp="1"/>
          </p:cNvSpPr>
          <p:nvPr>
            <p:ph type="dt" sz="half" idx="10"/>
          </p:nvPr>
        </p:nvSpPr>
        <p:spPr/>
        <p:txBody>
          <a:bodyPr/>
          <a:lstStyle/>
          <a:p>
            <a:fld id="{543F965A-4152-4EAA-9CA1-9A4F0D80B569}" type="datetimeFigureOut">
              <a:rPr lang="en-US" smtClean="0"/>
              <a:t>4/26/2013</a:t>
            </a:fld>
            <a:endParaRPr lang="en-US"/>
          </a:p>
        </p:txBody>
      </p:sp>
      <p:sp>
        <p:nvSpPr>
          <p:cNvPr id="14" name="Slide Number Placeholder 13"/>
          <p:cNvSpPr>
            <a:spLocks noGrp="1"/>
          </p:cNvSpPr>
          <p:nvPr>
            <p:ph type="sldNum" sz="quarter" idx="11"/>
          </p:nvPr>
        </p:nvSpPr>
        <p:spPr/>
        <p:txBody>
          <a:bodyPr/>
          <a:lstStyle/>
          <a:p>
            <a:fld id="{57BE0250-7018-4F1B-9CF1-970C20242CE0}" type="slidenum">
              <a:rPr lang="en-US" smtClean="0"/>
              <a:t>‹#›</a:t>
            </a:fld>
            <a:endParaRPr lang="en-US"/>
          </a:p>
        </p:txBody>
      </p:sp>
      <p:sp>
        <p:nvSpPr>
          <p:cNvPr id="22" name="Footer Placeholder 2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normAutofit/>
          </a:bodyPr>
          <a:lstStyle>
            <a:lvl1pPr>
              <a:defRPr sz="3200"/>
            </a:lvl1pPr>
            <a:lvl2pPr>
              <a:defRPr sz="24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543F965A-4152-4EAA-9CA1-9A4F0D80B569}" type="datetimeFigureOut">
              <a:rPr lang="en-US" smtClean="0"/>
              <a:t>4/26/2013</a:t>
            </a:fld>
            <a:endParaRPr lang="en-US"/>
          </a:p>
        </p:txBody>
      </p:sp>
      <p:sp>
        <p:nvSpPr>
          <p:cNvPr id="21" name="Slide Number Placeholder 20"/>
          <p:cNvSpPr>
            <a:spLocks noGrp="1"/>
          </p:cNvSpPr>
          <p:nvPr>
            <p:ph type="sldNum" sz="quarter" idx="16"/>
          </p:nvPr>
        </p:nvSpPr>
        <p:spPr/>
        <p:txBody>
          <a:bodyPr/>
          <a:lstStyle/>
          <a:p>
            <a:fld id="{57BE0250-7018-4F1B-9CF1-970C20242CE0}" type="slidenum">
              <a:rPr lang="en-US" smtClean="0"/>
              <a:t>‹#›</a:t>
            </a:fld>
            <a:endParaRPr lang="en-US"/>
          </a:p>
        </p:txBody>
      </p:sp>
      <p:sp>
        <p:nvSpPr>
          <p:cNvPr id="22" name="Footer Placeholder 21"/>
          <p:cNvSpPr>
            <a:spLocks noGrp="1"/>
          </p:cNvSpPr>
          <p:nvPr>
            <p:ph type="ftr" sz="quarter" idx="17"/>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3F965A-4152-4EAA-9CA1-9A4F0D80B569}" type="datetimeFigureOut">
              <a:rPr lang="en-US" smtClean="0"/>
              <a:t>4/26/2013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E0250-7018-4F1B-9CF1-970C20242CE0}" type="slidenum">
              <a:rPr lang="en-US" smtClean="0"/>
              <a:t>‹#›</a:t>
            </a:fld>
            <a:endParaRPr lang="en-US"/>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543F965A-4152-4EAA-9CA1-9A4F0D80B569}" type="datetimeFigureOut">
              <a:rPr lang="en-US" smtClean="0"/>
              <a:t>4/26/2013</a:t>
            </a:fld>
            <a:endParaRPr lang="en-US"/>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57BE0250-7018-4F1B-9CF1-970C20242CE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32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28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2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2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2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0"/>
            <a:ext cx="6781800" cy="1069975"/>
          </a:xfrm>
        </p:spPr>
        <p:txBody>
          <a:bodyPr/>
          <a:lstStyle/>
          <a:p>
            <a:r>
              <a:rPr lang="en-US" sz="5400" dirty="0" smtClean="0">
                <a:latin typeface="Aharoni" pitchFamily="2" charset="-79"/>
                <a:cs typeface="Aharoni" pitchFamily="2" charset="-79"/>
              </a:rPr>
              <a:t>How Can Fathers Be </a:t>
            </a:r>
            <a:r>
              <a:rPr lang="en-US" sz="5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haroni" pitchFamily="2" charset="-79"/>
                <a:cs typeface="Aharoni" pitchFamily="2" charset="-79"/>
              </a:rPr>
              <a:t>Good</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cs typeface="Aharoni" pitchFamily="2" charset="-79"/>
              </a:rPr>
              <a:t> </a:t>
            </a:r>
            <a:r>
              <a:rPr lang="en-US" sz="5400" dirty="0" smtClean="0">
                <a:latin typeface="Aharoni" pitchFamily="2" charset="-79"/>
                <a:cs typeface="Aharoni" pitchFamily="2" charset="-79"/>
              </a:rPr>
              <a:t>Leaders?</a:t>
            </a:r>
            <a:endParaRPr lang="en-US" sz="5400" dirty="0">
              <a:latin typeface="Aharoni" pitchFamily="2" charset="-79"/>
              <a:cs typeface="Aharoni" pitchFamily="2" charset="-79"/>
            </a:endParaRPr>
          </a:p>
        </p:txBody>
      </p:sp>
      <p:sp>
        <p:nvSpPr>
          <p:cNvPr id="4" name="Subtitle 3"/>
          <p:cNvSpPr>
            <a:spLocks noGrp="1"/>
          </p:cNvSpPr>
          <p:nvPr>
            <p:ph type="subTitle" idx="1"/>
          </p:nvPr>
        </p:nvSpPr>
        <p:spPr>
          <a:xfrm>
            <a:off x="457200" y="2895600"/>
            <a:ext cx="6781800" cy="762000"/>
          </a:xfrm>
        </p:spPr>
        <p:txBody>
          <a:bodyPr/>
          <a:lstStyle/>
          <a:p>
            <a:r>
              <a:rPr lang="en-US" dirty="0" smtClean="0"/>
              <a:t>Gaining Good Homes!</a:t>
            </a:r>
            <a:endParaRPr lang="en-US" dirty="0"/>
          </a:p>
        </p:txBody>
      </p:sp>
      <p:pic>
        <p:nvPicPr>
          <p:cNvPr id="1026" name="Picture 2" descr="C:\Users\Steven\AppData\Local\Microsoft\Windows\Temporary Internet Files\Content.IE5\FP0A746N\MP9004422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038600"/>
            <a:ext cx="3697385" cy="24576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77000" y="6172200"/>
            <a:ext cx="918649" cy="461665"/>
          </a:xfrm>
          <a:prstGeom prst="rect">
            <a:avLst/>
          </a:prstGeom>
          <a:noFill/>
        </p:spPr>
        <p:txBody>
          <a:bodyPr wrap="none" rtlCol="0">
            <a:spAutoFit/>
          </a:bodyPr>
          <a:lstStyle/>
          <a:p>
            <a:r>
              <a:rPr lang="en-US" sz="2400" dirty="0" smtClean="0"/>
              <a:t>Part 1</a:t>
            </a:r>
            <a:endParaRPr lang="en-US" sz="2400" dirty="0"/>
          </a:p>
        </p:txBody>
      </p:sp>
      <p:sp>
        <p:nvSpPr>
          <p:cNvPr id="5" name="TextBox 4"/>
          <p:cNvSpPr txBox="1"/>
          <p:nvPr/>
        </p:nvSpPr>
        <p:spPr>
          <a:xfrm>
            <a:off x="1752600" y="6564868"/>
            <a:ext cx="4591321" cy="369332"/>
          </a:xfrm>
          <a:prstGeom prst="rect">
            <a:avLst/>
          </a:prstGeom>
          <a:noFill/>
        </p:spPr>
        <p:txBody>
          <a:bodyPr wrap="none" rtlCol="0">
            <a:spAutoFit/>
          </a:bodyPr>
          <a:lstStyle/>
          <a:p>
            <a:r>
              <a:rPr lang="en-US" i="1" dirty="0" smtClean="0"/>
              <a:t>All verses are from the New King James Version</a:t>
            </a:r>
            <a:endParaRPr lang="en-US" i="1" dirty="0"/>
          </a:p>
        </p:txBody>
      </p:sp>
    </p:spTree>
    <p:extLst>
      <p:ext uri="{BB962C8B-B14F-4D97-AF65-F5344CB8AC3E}">
        <p14:creationId xmlns:p14="http://schemas.microsoft.com/office/powerpoint/2010/main" val="1489400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pPr algn="ctr"/>
            <a:r>
              <a:rPr lang="en-US" sz="4800" dirty="0" smtClean="0">
                <a:latin typeface="Arial Black" pitchFamily="34" charset="0"/>
                <a:cs typeface="Aharoni" pitchFamily="2" charset="-79"/>
              </a:rPr>
              <a:t>1 Timothy 5:8</a:t>
            </a:r>
            <a:endParaRPr lang="en-US" sz="4800" dirty="0">
              <a:latin typeface="Arial Black" pitchFamily="34" charset="0"/>
              <a:cs typeface="Aharoni" pitchFamily="2" charset="-79"/>
            </a:endParaRPr>
          </a:p>
        </p:txBody>
      </p:sp>
      <p:sp>
        <p:nvSpPr>
          <p:cNvPr id="3" name="Content Placeholder 2"/>
          <p:cNvSpPr>
            <a:spLocks noGrp="1"/>
          </p:cNvSpPr>
          <p:nvPr>
            <p:ph idx="1"/>
          </p:nvPr>
        </p:nvSpPr>
        <p:spPr>
          <a:xfrm>
            <a:off x="457200" y="1981200"/>
            <a:ext cx="8229600" cy="3505199"/>
          </a:xfrm>
        </p:spPr>
        <p:style>
          <a:lnRef idx="2">
            <a:schemeClr val="accent5"/>
          </a:lnRef>
          <a:fillRef idx="1">
            <a:schemeClr val="lt1"/>
          </a:fillRef>
          <a:effectRef idx="0">
            <a:schemeClr val="accent5"/>
          </a:effectRef>
          <a:fontRef idx="minor">
            <a:schemeClr val="dk1"/>
          </a:fontRef>
        </p:style>
        <p:txBody>
          <a:bodyPr>
            <a:normAutofit/>
          </a:bodyPr>
          <a:lstStyle/>
          <a:p>
            <a:pPr marL="0" indent="0" algn="ctr">
              <a:buNone/>
            </a:pPr>
            <a:r>
              <a:rPr lang="en-US" sz="4400" dirty="0" smtClean="0"/>
              <a:t>“But </a:t>
            </a:r>
            <a:r>
              <a:rPr lang="en-US" sz="4400" dirty="0"/>
              <a:t>if anyone does not provide for his own, and especially for those of his household, he has denied the faith and is worse than an </a:t>
            </a:r>
            <a:r>
              <a:rPr lang="en-US" sz="4400" dirty="0" smtClean="0"/>
              <a:t>unbeliever” </a:t>
            </a:r>
            <a:endParaRPr lang="en-US" sz="4400" dirty="0"/>
          </a:p>
        </p:txBody>
      </p:sp>
    </p:spTree>
    <p:extLst>
      <p:ext uri="{BB962C8B-B14F-4D97-AF65-F5344CB8AC3E}">
        <p14:creationId xmlns:p14="http://schemas.microsoft.com/office/powerpoint/2010/main" val="388743404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2. Leading In Education</a:t>
            </a:r>
            <a:endParaRPr lang="en-US" dirty="0">
              <a:solidFill>
                <a:schemeClr val="accent1"/>
              </a:solidFill>
            </a:endParaRPr>
          </a:p>
        </p:txBody>
      </p:sp>
      <p:sp>
        <p:nvSpPr>
          <p:cNvPr id="3" name="Content Placeholder 2"/>
          <p:cNvSpPr>
            <a:spLocks noGrp="1"/>
          </p:cNvSpPr>
          <p:nvPr>
            <p:ph idx="1"/>
          </p:nvPr>
        </p:nvSpPr>
        <p:spPr/>
        <p:txBody>
          <a:bodyPr>
            <a:normAutofit/>
          </a:bodyPr>
          <a:lstStyle/>
          <a:p>
            <a:r>
              <a:rPr lang="en-US" sz="4000" dirty="0" smtClean="0"/>
              <a:t>Parents are responsible for the kind of education their children receive</a:t>
            </a:r>
          </a:p>
          <a:p>
            <a:pPr lvl="1"/>
            <a:r>
              <a:rPr lang="en-US" sz="3600" dirty="0" smtClean="0"/>
              <a:t>Sensible</a:t>
            </a:r>
          </a:p>
          <a:p>
            <a:pPr lvl="1"/>
            <a:r>
              <a:rPr lang="en-US" sz="3600" dirty="0" smtClean="0"/>
              <a:t>Spiritual </a:t>
            </a:r>
            <a:endParaRPr lang="en-US" sz="3600" dirty="0"/>
          </a:p>
        </p:txBody>
      </p:sp>
    </p:spTree>
    <p:extLst>
      <p:ext uri="{BB962C8B-B14F-4D97-AF65-F5344CB8AC3E}">
        <p14:creationId xmlns:p14="http://schemas.microsoft.com/office/powerpoint/2010/main" val="187852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ush Script Std" pitchFamily="50" charset="0"/>
              </a:rPr>
              <a:t>Where Fathers Can Lead In Education</a:t>
            </a:r>
            <a:endParaRPr lang="en-US" dirty="0">
              <a:latin typeface="Brush Script Std" pitchFamily="50" charset="0"/>
            </a:endParaRPr>
          </a:p>
        </p:txBody>
      </p:sp>
      <p:sp>
        <p:nvSpPr>
          <p:cNvPr id="3" name="Content Placeholder 2"/>
          <p:cNvSpPr>
            <a:spLocks noGrp="1"/>
          </p:cNvSpPr>
          <p:nvPr>
            <p:ph idx="1"/>
          </p:nvPr>
        </p:nvSpPr>
        <p:spPr>
          <a:xfrm>
            <a:off x="457200" y="1981200"/>
            <a:ext cx="8229600" cy="4572000"/>
          </a:xfrm>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US" sz="3600" dirty="0" smtClean="0"/>
              <a:t>Danger of peer pressure (Prov. 1:10ff)</a:t>
            </a:r>
          </a:p>
          <a:p>
            <a:r>
              <a:rPr lang="en-US" sz="3600" dirty="0" smtClean="0"/>
              <a:t>Seeking the wisdom of God (Prov. 2:1-9)</a:t>
            </a:r>
          </a:p>
          <a:p>
            <a:r>
              <a:rPr lang="en-US" sz="3600" dirty="0" smtClean="0"/>
              <a:t>Honoring the Lord (Prov. 3:1-12)</a:t>
            </a:r>
          </a:p>
          <a:p>
            <a:r>
              <a:rPr lang="en-US" sz="3600" dirty="0" smtClean="0"/>
              <a:t>Advice in avoiding human traps (Prov. 2:10-19)</a:t>
            </a:r>
          </a:p>
          <a:p>
            <a:pPr lvl="1"/>
            <a:r>
              <a:rPr lang="en-US" sz="3200" dirty="0" smtClean="0"/>
              <a:t>Avoiding immoral men and women</a:t>
            </a:r>
          </a:p>
          <a:p>
            <a:pPr lvl="1"/>
            <a:r>
              <a:rPr lang="en-US" sz="3200" dirty="0" smtClean="0">
                <a:solidFill>
                  <a:schemeClr val="accent1"/>
                </a:solidFill>
              </a:rPr>
              <a:t>Marrying a good spouse (Pr. 18:22; 31:10-31)</a:t>
            </a:r>
          </a:p>
        </p:txBody>
      </p:sp>
    </p:spTree>
    <p:extLst>
      <p:ext uri="{BB962C8B-B14F-4D97-AF65-F5344CB8AC3E}">
        <p14:creationId xmlns:p14="http://schemas.microsoft.com/office/powerpoint/2010/main" val="22092313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ush Script Std" pitchFamily="50" charset="0"/>
              </a:rPr>
              <a:t>Where Fathers Can Lead In Education</a:t>
            </a:r>
            <a:endParaRPr lang="en-US" dirty="0">
              <a:latin typeface="Brush Script Std" pitchFamily="50" charset="0"/>
            </a:endParaRPr>
          </a:p>
        </p:txBody>
      </p:sp>
      <p:sp>
        <p:nvSpPr>
          <p:cNvPr id="3" name="Content Placeholder 2"/>
          <p:cNvSpPr>
            <a:spLocks noGrp="1"/>
          </p:cNvSpPr>
          <p:nvPr>
            <p:ph idx="1"/>
          </p:nvPr>
        </p:nvSpPr>
        <p:spPr>
          <a:xfrm>
            <a:off x="457200" y="1981200"/>
            <a:ext cx="8229600" cy="4572000"/>
          </a:xfrm>
        </p:spPr>
        <p:style>
          <a:lnRef idx="2">
            <a:schemeClr val="accent5"/>
          </a:lnRef>
          <a:fillRef idx="1">
            <a:schemeClr val="lt1"/>
          </a:fillRef>
          <a:effectRef idx="0">
            <a:schemeClr val="accent5"/>
          </a:effectRef>
          <a:fontRef idx="minor">
            <a:schemeClr val="dk1"/>
          </a:fontRef>
        </p:style>
        <p:txBody>
          <a:bodyPr>
            <a:noAutofit/>
          </a:bodyPr>
          <a:lstStyle/>
          <a:p>
            <a:r>
              <a:rPr lang="en-US" sz="3600" dirty="0" smtClean="0"/>
              <a:t>Calm during terror (Prov. 3:25, 26)</a:t>
            </a:r>
          </a:p>
          <a:p>
            <a:r>
              <a:rPr lang="en-US" sz="3600" dirty="0" smtClean="0"/>
              <a:t>Sound business practices (Prov. 3:27, 28; 10:4; 20:17)</a:t>
            </a:r>
          </a:p>
          <a:p>
            <a:r>
              <a:rPr lang="en-US" sz="3600" dirty="0"/>
              <a:t>Sound sexual advice (Prov. 5:15-23)</a:t>
            </a:r>
          </a:p>
          <a:p>
            <a:r>
              <a:rPr lang="en-US" sz="3600" dirty="0" smtClean="0"/>
              <a:t>Danger of envy (Prov. 3:31ff)</a:t>
            </a:r>
          </a:p>
          <a:p>
            <a:r>
              <a:rPr lang="en-US" sz="3600" dirty="0" smtClean="0"/>
              <a:t>Danger of debt (Prov. 6:1-5; 22:7; 2 Kin. 4:1)</a:t>
            </a:r>
            <a:endParaRPr lang="en-US" sz="3600" dirty="0"/>
          </a:p>
        </p:txBody>
      </p:sp>
    </p:spTree>
    <p:extLst>
      <p:ext uri="{BB962C8B-B14F-4D97-AF65-F5344CB8AC3E}">
        <p14:creationId xmlns:p14="http://schemas.microsoft.com/office/powerpoint/2010/main" val="2547511747"/>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cs typeface="Aharoni" pitchFamily="2" charset="-79"/>
              </a:rPr>
              <a:t>Will I Lead In Righteousness?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cs typeface="Aharoni" pitchFamily="2" charset="-79"/>
            </a:endParaRPr>
          </a:p>
        </p:txBody>
      </p:sp>
      <p:sp>
        <p:nvSpPr>
          <p:cNvPr id="3" name="Content Placeholder 2"/>
          <p:cNvSpPr>
            <a:spLocks noGrp="1"/>
          </p:cNvSpPr>
          <p:nvPr>
            <p:ph idx="1"/>
          </p:nvPr>
        </p:nvSpPr>
        <p:spPr>
          <a:xfrm>
            <a:off x="457200" y="1981200"/>
            <a:ext cx="8229600" cy="4876800"/>
          </a:xfrm>
        </p:spPr>
        <p:style>
          <a:lnRef idx="2">
            <a:schemeClr val="accent6"/>
          </a:lnRef>
          <a:fillRef idx="1">
            <a:schemeClr val="lt1"/>
          </a:fillRef>
          <a:effectRef idx="0">
            <a:schemeClr val="accent6"/>
          </a:effectRef>
          <a:fontRef idx="minor">
            <a:schemeClr val="dk1"/>
          </a:fontRef>
        </p:style>
        <p:txBody>
          <a:bodyPr>
            <a:normAutofit/>
          </a:bodyPr>
          <a:lstStyle/>
          <a:p>
            <a:r>
              <a:rPr lang="en-US" sz="3600" dirty="0" smtClean="0"/>
              <a:t>Must first be willing to “follow” Jesus Christ our Righteous (Matt. 16:24)</a:t>
            </a:r>
          </a:p>
          <a:p>
            <a:pPr lvl="1"/>
            <a:r>
              <a:rPr lang="en-US" sz="3200" dirty="0">
                <a:solidFill>
                  <a:schemeClr val="accent1"/>
                </a:solidFill>
              </a:rPr>
              <a:t>“In His days Judah will be saved, And Israel will dwell safely; Now this is His name by which He will be called: THE LORD OUR RIGHTEOUSNESS” (Jer. 23:6</a:t>
            </a:r>
            <a:r>
              <a:rPr lang="en-US" sz="3200" dirty="0" smtClean="0">
                <a:solidFill>
                  <a:schemeClr val="accent1"/>
                </a:solidFill>
              </a:rPr>
              <a:t>)</a:t>
            </a:r>
            <a:endParaRPr lang="en-US" sz="3200" dirty="0">
              <a:solidFill>
                <a:schemeClr val="accent1"/>
              </a:solidFill>
            </a:endParaRPr>
          </a:p>
        </p:txBody>
      </p:sp>
    </p:spTree>
    <p:extLst>
      <p:ext uri="{BB962C8B-B14F-4D97-AF65-F5344CB8AC3E}">
        <p14:creationId xmlns:p14="http://schemas.microsoft.com/office/powerpoint/2010/main" val="2682403265"/>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cs typeface="Aharoni" pitchFamily="2" charset="-79"/>
              </a:rPr>
              <a:t>Will I Lead In Righteousness?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cs typeface="Aharoni" pitchFamily="2" charset="-79"/>
            </a:endParaRPr>
          </a:p>
        </p:txBody>
      </p:sp>
      <p:sp>
        <p:nvSpPr>
          <p:cNvPr id="3" name="Content Placeholder 2"/>
          <p:cNvSpPr>
            <a:spLocks noGrp="1"/>
          </p:cNvSpPr>
          <p:nvPr>
            <p:ph idx="1"/>
          </p:nvPr>
        </p:nvSpPr>
        <p:spPr>
          <a:xfrm>
            <a:off x="457200" y="1981200"/>
            <a:ext cx="8229600" cy="4876800"/>
          </a:xfrm>
        </p:spPr>
        <p:style>
          <a:lnRef idx="2">
            <a:schemeClr val="accent6"/>
          </a:lnRef>
          <a:fillRef idx="1">
            <a:schemeClr val="lt1"/>
          </a:fillRef>
          <a:effectRef idx="0">
            <a:schemeClr val="accent6"/>
          </a:effectRef>
          <a:fontRef idx="minor">
            <a:schemeClr val="dk1"/>
          </a:fontRef>
        </p:style>
        <p:txBody>
          <a:bodyPr>
            <a:normAutofit/>
          </a:bodyPr>
          <a:lstStyle/>
          <a:p>
            <a:r>
              <a:rPr lang="en-US" sz="3600" dirty="0" smtClean="0"/>
              <a:t>Must first be willing to “follow” Jesus Christ our Righteous (Matt. 16:24)</a:t>
            </a:r>
          </a:p>
          <a:p>
            <a:pPr lvl="1"/>
            <a:r>
              <a:rPr lang="en-US" sz="3200" dirty="0" smtClean="0">
                <a:solidFill>
                  <a:schemeClr val="tx1">
                    <a:lumMod val="50000"/>
                    <a:lumOff val="50000"/>
                  </a:schemeClr>
                </a:solidFill>
              </a:rPr>
              <a:t>Jeremiah 23:6</a:t>
            </a:r>
          </a:p>
          <a:p>
            <a:pPr lvl="1"/>
            <a:r>
              <a:rPr lang="en-US" sz="3200" spc="-150" dirty="0">
                <a:solidFill>
                  <a:schemeClr val="accent1"/>
                </a:solidFill>
              </a:rPr>
              <a:t>“But of Him </a:t>
            </a:r>
            <a:r>
              <a:rPr lang="en-US" sz="3200" u="sng" spc="-150" dirty="0">
                <a:solidFill>
                  <a:schemeClr val="accent1"/>
                </a:solidFill>
              </a:rPr>
              <a:t>you are in Christ Jesus</a:t>
            </a:r>
            <a:r>
              <a:rPr lang="en-US" sz="3200" spc="-150" dirty="0">
                <a:solidFill>
                  <a:schemeClr val="accent1"/>
                </a:solidFill>
              </a:rPr>
              <a:t>, who became for us wisdom from God—and righteousness and sanctification and redemption—that, as it is written, </a:t>
            </a:r>
            <a:r>
              <a:rPr lang="en-US" sz="3200" spc="-150" dirty="0" smtClean="0">
                <a:solidFill>
                  <a:schemeClr val="accent1"/>
                </a:solidFill>
              </a:rPr>
              <a:t>‘He </a:t>
            </a:r>
            <a:r>
              <a:rPr lang="en-US" sz="3200" spc="-150" dirty="0">
                <a:solidFill>
                  <a:schemeClr val="accent1"/>
                </a:solidFill>
              </a:rPr>
              <a:t>who glories, let him glory in the </a:t>
            </a:r>
            <a:r>
              <a:rPr lang="en-US" sz="3200" spc="-150" dirty="0" smtClean="0">
                <a:solidFill>
                  <a:schemeClr val="accent1"/>
                </a:solidFill>
              </a:rPr>
              <a:t>LORD’” (</a:t>
            </a:r>
            <a:r>
              <a:rPr lang="en-US" sz="3200" spc="-150" dirty="0">
                <a:solidFill>
                  <a:schemeClr val="accent1"/>
                </a:solidFill>
              </a:rPr>
              <a:t>1 Cor. 1:30, </a:t>
            </a:r>
            <a:r>
              <a:rPr lang="en-US" sz="3200" spc="-150" dirty="0" smtClean="0">
                <a:solidFill>
                  <a:schemeClr val="accent1"/>
                </a:solidFill>
              </a:rPr>
              <a:t>31)</a:t>
            </a:r>
            <a:endParaRPr lang="en-US" sz="3200" spc="-150" dirty="0">
              <a:solidFill>
                <a:schemeClr val="accent1"/>
              </a:solidFill>
            </a:endParaRPr>
          </a:p>
        </p:txBody>
      </p:sp>
    </p:spTree>
    <p:extLst>
      <p:ext uri="{BB962C8B-B14F-4D97-AF65-F5344CB8AC3E}">
        <p14:creationId xmlns:p14="http://schemas.microsoft.com/office/powerpoint/2010/main" val="11217681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cs typeface="Aharoni" pitchFamily="2" charset="-79"/>
              </a:rPr>
              <a:t>Will I Lead In Righteousness?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cs typeface="Aharoni" pitchFamily="2" charset="-79"/>
            </a:endParaRPr>
          </a:p>
        </p:txBody>
      </p:sp>
      <p:sp>
        <p:nvSpPr>
          <p:cNvPr id="3" name="Content Placeholder 2"/>
          <p:cNvSpPr>
            <a:spLocks noGrp="1"/>
          </p:cNvSpPr>
          <p:nvPr>
            <p:ph idx="1"/>
          </p:nvPr>
        </p:nvSpPr>
        <p:spPr>
          <a:xfrm>
            <a:off x="457200" y="1981200"/>
            <a:ext cx="8229600" cy="4876800"/>
          </a:xfrm>
        </p:spPr>
        <p:style>
          <a:lnRef idx="2">
            <a:schemeClr val="accent6"/>
          </a:lnRef>
          <a:fillRef idx="1">
            <a:schemeClr val="lt1"/>
          </a:fillRef>
          <a:effectRef idx="0">
            <a:schemeClr val="accent6"/>
          </a:effectRef>
          <a:fontRef idx="minor">
            <a:schemeClr val="dk1"/>
          </a:fontRef>
        </p:style>
        <p:txBody>
          <a:bodyPr>
            <a:normAutofit lnSpcReduction="10000"/>
          </a:bodyPr>
          <a:lstStyle/>
          <a:p>
            <a:r>
              <a:rPr lang="en-US" sz="3600" dirty="0" smtClean="0"/>
              <a:t>Must first be willing to “follow” Jesus Christ our Righteous (Matt. 16:24)</a:t>
            </a:r>
          </a:p>
          <a:p>
            <a:pPr lvl="1"/>
            <a:r>
              <a:rPr lang="en-US" sz="3200" dirty="0" smtClean="0">
                <a:solidFill>
                  <a:schemeClr val="tx1">
                    <a:lumMod val="50000"/>
                    <a:lumOff val="50000"/>
                  </a:schemeClr>
                </a:solidFill>
              </a:rPr>
              <a:t>Jeremiah 23:6</a:t>
            </a:r>
          </a:p>
          <a:p>
            <a:pPr lvl="1"/>
            <a:r>
              <a:rPr lang="en-US" sz="3200" dirty="0" smtClean="0">
                <a:solidFill>
                  <a:schemeClr val="accent1"/>
                </a:solidFill>
              </a:rPr>
              <a:t>Are “you </a:t>
            </a:r>
            <a:r>
              <a:rPr lang="en-US" sz="3200" dirty="0">
                <a:solidFill>
                  <a:schemeClr val="accent1"/>
                </a:solidFill>
              </a:rPr>
              <a:t>are in Christ </a:t>
            </a:r>
            <a:r>
              <a:rPr lang="en-US" sz="3200" dirty="0" smtClean="0">
                <a:solidFill>
                  <a:schemeClr val="accent1"/>
                </a:solidFill>
              </a:rPr>
              <a:t>Jesus” (</a:t>
            </a:r>
            <a:r>
              <a:rPr lang="en-US" sz="3200" dirty="0">
                <a:solidFill>
                  <a:schemeClr val="accent1"/>
                </a:solidFill>
              </a:rPr>
              <a:t>1 Cor. 1:30, </a:t>
            </a:r>
            <a:r>
              <a:rPr lang="en-US" sz="3200" dirty="0" smtClean="0">
                <a:solidFill>
                  <a:schemeClr val="accent1"/>
                </a:solidFill>
              </a:rPr>
              <a:t>31)</a:t>
            </a:r>
          </a:p>
          <a:p>
            <a:pPr marL="1257300" lvl="2" indent="-342900">
              <a:buFont typeface="Wingdings" pitchFamily="2" charset="2"/>
              <a:buChar char="§"/>
            </a:pPr>
            <a:r>
              <a:rPr lang="en-US" dirty="0">
                <a:solidFill>
                  <a:schemeClr val="accent1"/>
                </a:solidFill>
              </a:rPr>
              <a:t>“Then </a:t>
            </a:r>
            <a:r>
              <a:rPr lang="en-US" dirty="0" err="1">
                <a:solidFill>
                  <a:schemeClr val="accent1"/>
                </a:solidFill>
              </a:rPr>
              <a:t>Crispus</a:t>
            </a:r>
            <a:r>
              <a:rPr lang="en-US" dirty="0">
                <a:solidFill>
                  <a:schemeClr val="accent1"/>
                </a:solidFill>
              </a:rPr>
              <a:t>, the ruler of the synagogue, believed on the Lord with all his household. And many of the Corinthians, </a:t>
            </a:r>
            <a:r>
              <a:rPr lang="en-US" b="1" dirty="0">
                <a:solidFill>
                  <a:schemeClr val="accent1"/>
                </a:solidFill>
              </a:rPr>
              <a:t>hearing</a:t>
            </a:r>
            <a:r>
              <a:rPr lang="en-US" dirty="0">
                <a:solidFill>
                  <a:schemeClr val="accent1"/>
                </a:solidFill>
              </a:rPr>
              <a:t>, </a:t>
            </a:r>
            <a:r>
              <a:rPr lang="en-US" b="1" dirty="0">
                <a:solidFill>
                  <a:schemeClr val="accent1"/>
                </a:solidFill>
              </a:rPr>
              <a:t>believed</a:t>
            </a:r>
            <a:r>
              <a:rPr lang="en-US" dirty="0">
                <a:solidFill>
                  <a:schemeClr val="accent1"/>
                </a:solidFill>
              </a:rPr>
              <a:t> and were </a:t>
            </a:r>
            <a:r>
              <a:rPr lang="en-US" b="1" dirty="0" smtClean="0">
                <a:solidFill>
                  <a:schemeClr val="accent1"/>
                </a:solidFill>
              </a:rPr>
              <a:t>baptized</a:t>
            </a:r>
            <a:r>
              <a:rPr lang="en-US" dirty="0" smtClean="0">
                <a:solidFill>
                  <a:schemeClr val="accent1"/>
                </a:solidFill>
              </a:rPr>
              <a:t>” (Acts 18:8)</a:t>
            </a:r>
          </a:p>
          <a:p>
            <a:pPr marL="1257300" lvl="2" indent="-342900">
              <a:buFont typeface="Wingdings" pitchFamily="2" charset="2"/>
              <a:buChar char="§"/>
            </a:pPr>
            <a:r>
              <a:rPr lang="en-US" dirty="0">
                <a:solidFill>
                  <a:schemeClr val="accent1"/>
                </a:solidFill>
              </a:rPr>
              <a:t>“For as many of you as were </a:t>
            </a:r>
            <a:r>
              <a:rPr lang="en-US" b="1" dirty="0">
                <a:solidFill>
                  <a:schemeClr val="accent1"/>
                </a:solidFill>
              </a:rPr>
              <a:t>baptized</a:t>
            </a:r>
            <a:r>
              <a:rPr lang="en-US" dirty="0">
                <a:solidFill>
                  <a:schemeClr val="accent1"/>
                </a:solidFill>
              </a:rPr>
              <a:t> </a:t>
            </a:r>
            <a:r>
              <a:rPr lang="en-US" b="1" dirty="0">
                <a:solidFill>
                  <a:schemeClr val="tx1"/>
                </a:solidFill>
                <a:latin typeface="Arial Black" pitchFamily="34" charset="0"/>
              </a:rPr>
              <a:t>into</a:t>
            </a:r>
            <a:r>
              <a:rPr lang="en-US" dirty="0">
                <a:solidFill>
                  <a:schemeClr val="accent1"/>
                </a:solidFill>
              </a:rPr>
              <a:t> </a:t>
            </a:r>
            <a:r>
              <a:rPr lang="en-US" b="1" dirty="0">
                <a:solidFill>
                  <a:schemeClr val="accent1"/>
                </a:solidFill>
              </a:rPr>
              <a:t>Christ</a:t>
            </a:r>
            <a:r>
              <a:rPr lang="en-US" dirty="0">
                <a:solidFill>
                  <a:schemeClr val="accent1"/>
                </a:solidFill>
              </a:rPr>
              <a:t> have put on </a:t>
            </a:r>
            <a:r>
              <a:rPr lang="en-US" dirty="0" smtClean="0">
                <a:solidFill>
                  <a:schemeClr val="accent1"/>
                </a:solidFill>
              </a:rPr>
              <a:t>Christ” (Gal. 3:27)</a:t>
            </a:r>
            <a:endParaRPr lang="en-US" dirty="0">
              <a:solidFill>
                <a:schemeClr val="accent1"/>
              </a:solidFill>
            </a:endParaRPr>
          </a:p>
        </p:txBody>
      </p:sp>
    </p:spTree>
    <p:extLst>
      <p:ext uri="{BB962C8B-B14F-4D97-AF65-F5344CB8AC3E}">
        <p14:creationId xmlns:p14="http://schemas.microsoft.com/office/powerpoint/2010/main" val="1603247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cs typeface="Aharoni" pitchFamily="2" charset="-79"/>
              </a:rPr>
              <a:t>Will I Lead In Righteousness?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cs typeface="Aharoni" pitchFamily="2" charset="-79"/>
            </a:endParaRPr>
          </a:p>
        </p:txBody>
      </p:sp>
      <p:sp>
        <p:nvSpPr>
          <p:cNvPr id="3" name="Content Placeholder 2"/>
          <p:cNvSpPr>
            <a:spLocks noGrp="1"/>
          </p:cNvSpPr>
          <p:nvPr>
            <p:ph idx="1"/>
          </p:nvPr>
        </p:nvSpPr>
        <p:spPr>
          <a:xfrm>
            <a:off x="457200" y="1981200"/>
            <a:ext cx="8229600" cy="4876800"/>
          </a:xfrm>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r>
              <a:rPr lang="en-US" sz="3600" dirty="0" smtClean="0"/>
              <a:t>Must first be willing to “follow” Jesus Christ our Righteous (Matt. 16:24)</a:t>
            </a:r>
          </a:p>
          <a:p>
            <a:pPr lvl="1"/>
            <a:r>
              <a:rPr lang="en-US" sz="3200" dirty="0" smtClean="0">
                <a:solidFill>
                  <a:schemeClr val="tx1">
                    <a:lumMod val="50000"/>
                    <a:lumOff val="50000"/>
                  </a:schemeClr>
                </a:solidFill>
              </a:rPr>
              <a:t>Jeremiah 23:6</a:t>
            </a:r>
          </a:p>
          <a:p>
            <a:pPr lvl="1"/>
            <a:r>
              <a:rPr lang="en-US" sz="3200" dirty="0" smtClean="0">
                <a:solidFill>
                  <a:schemeClr val="tx1">
                    <a:lumMod val="50000"/>
                    <a:lumOff val="50000"/>
                  </a:schemeClr>
                </a:solidFill>
              </a:rPr>
              <a:t>1 Corinthians </a:t>
            </a:r>
            <a:r>
              <a:rPr lang="en-US" sz="3200" dirty="0">
                <a:solidFill>
                  <a:schemeClr val="tx1">
                    <a:lumMod val="50000"/>
                    <a:lumOff val="50000"/>
                  </a:schemeClr>
                </a:solidFill>
              </a:rPr>
              <a:t>1:30, </a:t>
            </a:r>
            <a:r>
              <a:rPr lang="en-US" sz="3200" dirty="0" smtClean="0">
                <a:solidFill>
                  <a:schemeClr val="tx1">
                    <a:lumMod val="50000"/>
                    <a:lumOff val="50000"/>
                  </a:schemeClr>
                </a:solidFill>
              </a:rPr>
              <a:t>31</a:t>
            </a:r>
          </a:p>
          <a:p>
            <a:pPr lvl="1"/>
            <a:r>
              <a:rPr lang="en-US" sz="3200" dirty="0" smtClean="0">
                <a:solidFill>
                  <a:schemeClr val="accent1"/>
                </a:solidFill>
              </a:rPr>
              <a:t>“My </a:t>
            </a:r>
            <a:r>
              <a:rPr lang="en-US" sz="3200" dirty="0">
                <a:solidFill>
                  <a:schemeClr val="accent1"/>
                </a:solidFill>
              </a:rPr>
              <a:t>little children, these things I write to you, so that you may not sin. And if anyone sins, we have an Advocate with the Father, Jesus Christ the </a:t>
            </a:r>
            <a:r>
              <a:rPr lang="en-US" sz="3200" dirty="0" smtClean="0">
                <a:solidFill>
                  <a:schemeClr val="accent1"/>
                </a:solidFill>
              </a:rPr>
              <a:t>righteous. And </a:t>
            </a:r>
            <a:r>
              <a:rPr lang="en-US" sz="3200" dirty="0">
                <a:solidFill>
                  <a:schemeClr val="accent1"/>
                </a:solidFill>
              </a:rPr>
              <a:t>He Himself is the propitiation for our sins, and not for ours only but also for the whole </a:t>
            </a:r>
            <a:r>
              <a:rPr lang="en-US" sz="3200" dirty="0" smtClean="0">
                <a:solidFill>
                  <a:schemeClr val="accent1"/>
                </a:solidFill>
              </a:rPr>
              <a:t>world” (1 Jn. 2:1, 2)</a:t>
            </a:r>
            <a:endParaRPr lang="en-US" sz="3200" dirty="0">
              <a:solidFill>
                <a:schemeClr val="accent1"/>
              </a:solidFill>
            </a:endParaRPr>
          </a:p>
        </p:txBody>
      </p:sp>
    </p:spTree>
    <p:extLst>
      <p:ext uri="{BB962C8B-B14F-4D97-AF65-F5344CB8AC3E}">
        <p14:creationId xmlns:p14="http://schemas.microsoft.com/office/powerpoint/2010/main" val="3156840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4" name="Picture 2" descr="C:\Users\Steven\AppData\Local\Microsoft\Windows\Temporary Internet Files\Content.IE5\FP0A746N\MP9004422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038600"/>
            <a:ext cx="3697385" cy="24576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Key largo woodrat, photo credit: Clayton Degay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696" y="381000"/>
            <a:ext cx="3105992" cy="23294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28880" y="4419600"/>
            <a:ext cx="1749197" cy="1077218"/>
          </a:xfrm>
          <a:prstGeom prst="rect">
            <a:avLst/>
          </a:prstGeom>
          <a:noFill/>
        </p:spPr>
        <p:txBody>
          <a:bodyPr wrap="none" rtlCol="0">
            <a:spAutoFit/>
          </a:bodyPr>
          <a:lstStyle/>
          <a:p>
            <a:pPr algn="ctr"/>
            <a:r>
              <a:rPr lang="en-US" sz="3200" dirty="0" smtClean="0">
                <a:latin typeface="Aharoni" pitchFamily="2" charset="-79"/>
                <a:cs typeface="Aharoni" pitchFamily="2" charset="-79"/>
              </a:rPr>
              <a:t>Godly</a:t>
            </a:r>
            <a:br>
              <a:rPr lang="en-US" sz="3200" dirty="0" smtClean="0">
                <a:latin typeface="Aharoni" pitchFamily="2" charset="-79"/>
                <a:cs typeface="Aharoni" pitchFamily="2" charset="-79"/>
              </a:rPr>
            </a:br>
            <a:r>
              <a:rPr lang="en-US" sz="3200" dirty="0" smtClean="0">
                <a:latin typeface="Aharoni" pitchFamily="2" charset="-79"/>
                <a:cs typeface="Aharoni" pitchFamily="2" charset="-79"/>
              </a:rPr>
              <a:t>Families</a:t>
            </a:r>
            <a:endParaRPr lang="en-US" sz="3200" dirty="0">
              <a:latin typeface="Aharoni" pitchFamily="2" charset="-79"/>
              <a:cs typeface="Aharoni" pitchFamily="2" charset="-79"/>
            </a:endParaRPr>
          </a:p>
        </p:txBody>
      </p:sp>
      <p:sp>
        <p:nvSpPr>
          <p:cNvPr id="6" name="TextBox 5"/>
          <p:cNvSpPr txBox="1"/>
          <p:nvPr/>
        </p:nvSpPr>
        <p:spPr>
          <a:xfrm>
            <a:off x="457200" y="2854404"/>
            <a:ext cx="8314712" cy="1107996"/>
          </a:xfrm>
          <a:prstGeom prst="rect">
            <a:avLst/>
          </a:prstGeom>
        </p:spPr>
        <p:style>
          <a:lnRef idx="1">
            <a:schemeClr val="accent2"/>
          </a:lnRef>
          <a:fillRef idx="3">
            <a:schemeClr val="accent2"/>
          </a:fillRef>
          <a:effectRef idx="2">
            <a:schemeClr val="accent2"/>
          </a:effectRef>
          <a:fontRef idx="minor">
            <a:schemeClr val="lt1"/>
          </a:fontRef>
        </p:style>
        <p:txBody>
          <a:bodyPr wrap="none" rtlCol="0">
            <a:prstTxWarp prst="textPlain">
              <a:avLst/>
            </a:prstTxWarp>
            <a:spAutoFit/>
          </a:bodyPr>
          <a:lstStyle/>
          <a:p>
            <a:r>
              <a:rPr lang="en-US" sz="6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ENDANGERED SPECIES!</a:t>
            </a:r>
            <a:endParaRPr lang="en-US" sz="6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TextBox 7"/>
          <p:cNvSpPr txBox="1"/>
          <p:nvPr/>
        </p:nvSpPr>
        <p:spPr>
          <a:xfrm>
            <a:off x="5831893" y="522982"/>
            <a:ext cx="2193228" cy="1077218"/>
          </a:xfrm>
          <a:prstGeom prst="rect">
            <a:avLst/>
          </a:prstGeom>
          <a:noFill/>
        </p:spPr>
        <p:txBody>
          <a:bodyPr wrap="none" rtlCol="0">
            <a:spAutoFit/>
          </a:bodyPr>
          <a:lstStyle/>
          <a:p>
            <a:pPr algn="ctr"/>
            <a:r>
              <a:rPr lang="en-US" sz="3200" dirty="0">
                <a:latin typeface="Aharoni" pitchFamily="2" charset="-79"/>
                <a:cs typeface="Aharoni" pitchFamily="2" charset="-79"/>
              </a:rPr>
              <a:t>Key </a:t>
            </a:r>
            <a:r>
              <a:rPr lang="en-US" sz="3200" dirty="0" smtClean="0">
                <a:latin typeface="Aharoni" pitchFamily="2" charset="-79"/>
                <a:cs typeface="Aharoni" pitchFamily="2" charset="-79"/>
              </a:rPr>
              <a:t>Largo</a:t>
            </a:r>
          </a:p>
          <a:p>
            <a:pPr algn="ctr"/>
            <a:r>
              <a:rPr lang="en-US" sz="3200" dirty="0" err="1" smtClean="0">
                <a:latin typeface="Aharoni" pitchFamily="2" charset="-79"/>
                <a:cs typeface="Aharoni" pitchFamily="2" charset="-79"/>
              </a:rPr>
              <a:t>Woodrat</a:t>
            </a:r>
            <a:endParaRPr lang="en-US" sz="3200" dirty="0">
              <a:latin typeface="Aharoni" pitchFamily="2" charset="-79"/>
              <a:cs typeface="Aharoni" pitchFamily="2" charset="-79"/>
            </a:endParaRPr>
          </a:p>
        </p:txBody>
      </p:sp>
      <p:sp>
        <p:nvSpPr>
          <p:cNvPr id="7" name="TextBox 6"/>
          <p:cNvSpPr txBox="1"/>
          <p:nvPr/>
        </p:nvSpPr>
        <p:spPr>
          <a:xfrm>
            <a:off x="5744657" y="5559824"/>
            <a:ext cx="2367699" cy="954107"/>
          </a:xfrm>
          <a:prstGeom prst="rect">
            <a:avLst/>
          </a:prstGeom>
          <a:noFill/>
        </p:spPr>
        <p:txBody>
          <a:bodyPr wrap="none" rtlCol="0">
            <a:spAutoFit/>
          </a:bodyPr>
          <a:lstStyle/>
          <a:p>
            <a:pPr algn="ctr"/>
            <a:r>
              <a:rPr lang="en-US" sz="2800" b="1" dirty="0" smtClean="0"/>
              <a:t>Deemphasized</a:t>
            </a:r>
            <a:r>
              <a:rPr lang="en-US" sz="2800" b="1" dirty="0" smtClean="0"/>
              <a:t/>
            </a:r>
            <a:br>
              <a:rPr lang="en-US" sz="2800" b="1" dirty="0" smtClean="0"/>
            </a:br>
            <a:r>
              <a:rPr lang="en-US" sz="2800" b="1" dirty="0" smtClean="0"/>
              <a:t>Today</a:t>
            </a:r>
            <a:endParaRPr lang="en-US" sz="2800" b="1" dirty="0"/>
          </a:p>
        </p:txBody>
      </p:sp>
      <p:sp>
        <p:nvSpPr>
          <p:cNvPr id="10" name="TextBox 9"/>
          <p:cNvSpPr txBox="1"/>
          <p:nvPr/>
        </p:nvSpPr>
        <p:spPr>
          <a:xfrm>
            <a:off x="5951444" y="1756387"/>
            <a:ext cx="1954126" cy="954107"/>
          </a:xfrm>
          <a:prstGeom prst="rect">
            <a:avLst/>
          </a:prstGeom>
          <a:noFill/>
        </p:spPr>
        <p:txBody>
          <a:bodyPr wrap="none" rtlCol="0">
            <a:spAutoFit/>
          </a:bodyPr>
          <a:lstStyle/>
          <a:p>
            <a:pPr algn="ctr"/>
            <a:r>
              <a:rPr lang="en-US" sz="2800" b="1" dirty="0" smtClean="0"/>
              <a:t>Emphasized</a:t>
            </a:r>
            <a:br>
              <a:rPr lang="en-US" sz="2800" b="1" dirty="0" smtClean="0"/>
            </a:br>
            <a:r>
              <a:rPr lang="en-US" sz="2800" b="1" dirty="0" smtClean="0"/>
              <a:t>Today</a:t>
            </a:r>
            <a:endParaRPr lang="en-US" sz="2800" b="1" dirty="0"/>
          </a:p>
        </p:txBody>
      </p:sp>
    </p:spTree>
    <p:extLst>
      <p:ext uri="{BB962C8B-B14F-4D97-AF65-F5344CB8AC3E}">
        <p14:creationId xmlns:p14="http://schemas.microsoft.com/office/powerpoint/2010/main" val="8588336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1350"/>
                            </p:stCondLst>
                            <p:childTnLst>
                              <p:par>
                                <p:cTn id="13" presetID="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0-#ppt_w/2"/>
                                          </p:val>
                                        </p:tav>
                                        <p:tav tm="100000">
                                          <p:val>
                                            <p:strVal val="#ppt_x"/>
                                          </p:val>
                                        </p:tav>
                                      </p:tavLst>
                                    </p:anim>
                                    <p:anim calcmode="lin" valueType="num">
                                      <p:cBhvr additive="base">
                                        <p:cTn id="16" dur="2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1+#ppt_w/2"/>
                                          </p:val>
                                        </p:tav>
                                        <p:tav tm="100000">
                                          <p:val>
                                            <p:strVal val="#ppt_x"/>
                                          </p:val>
                                        </p:tav>
                                      </p:tavLst>
                                    </p:anim>
                                    <p:anim calcmode="lin" valueType="num">
                                      <p:cBhvr additive="base">
                                        <p:cTn id="20"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fade">
                                      <p:cBhvr>
                                        <p:cTn id="25" dur="500"/>
                                        <p:tgtEl>
                                          <p:spTgt spid="3074"/>
                                        </p:tgtEl>
                                      </p:cBhvr>
                                    </p:animEffect>
                                  </p:childTnLst>
                                </p:cTn>
                              </p:par>
                              <p:par>
                                <p:cTn id="26" presetID="2" presetClass="entr" presetSubtype="2"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2000" fill="hold"/>
                                        <p:tgtEl>
                                          <p:spTgt spid="8"/>
                                        </p:tgtEl>
                                        <p:attrNameLst>
                                          <p:attrName>ppt_x</p:attrName>
                                        </p:attrNameLst>
                                      </p:cBhvr>
                                      <p:tavLst>
                                        <p:tav tm="0">
                                          <p:val>
                                            <p:strVal val="1+#ppt_w/2"/>
                                          </p:val>
                                        </p:tav>
                                        <p:tav tm="100000">
                                          <p:val>
                                            <p:strVal val="#ppt_x"/>
                                          </p:val>
                                        </p:tav>
                                      </p:tavLst>
                                    </p:anim>
                                    <p:anim calcmode="lin" valueType="num">
                                      <p:cBhvr additive="base">
                                        <p:cTn id="29" dur="200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2000" fill="hold"/>
                                        <p:tgtEl>
                                          <p:spTgt spid="10"/>
                                        </p:tgtEl>
                                        <p:attrNameLst>
                                          <p:attrName>ppt_x</p:attrName>
                                        </p:attrNameLst>
                                      </p:cBhvr>
                                      <p:tavLst>
                                        <p:tav tm="0">
                                          <p:val>
                                            <p:strVal val="0-#ppt_w/2"/>
                                          </p:val>
                                        </p:tav>
                                        <p:tav tm="100000">
                                          <p:val>
                                            <p:strVal val="#ppt_x"/>
                                          </p:val>
                                        </p:tav>
                                      </p:tavLst>
                                    </p:anim>
                                    <p:anim calcmode="lin" valueType="num">
                                      <p:cBhvr additive="base">
                                        <p:cTn id="33"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Steven\AppData\Local\Microsoft\Windows\Temporary Internet Files\Content.IE5\IWEO0K21\MP90042210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5255"/>
            <a:ext cx="2971800" cy="47953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5" name="Picture 7" descr="C:\Users\Steven\AppData\Local\Microsoft\Windows\Temporary Internet Files\Content.IE5\4IBOQTA7\MP900422652[1].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644021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457200" y="533400"/>
            <a:ext cx="5867400" cy="6324600"/>
          </a:xfrm>
        </p:spPr>
        <p:txBody>
          <a:bodyPr>
            <a:normAutofit/>
          </a:bodyPr>
          <a:lstStyle/>
          <a:p>
            <a:pPr marL="0" indent="0">
              <a:buNone/>
            </a:pPr>
            <a:r>
              <a:rPr lang="en-US" dirty="0">
                <a:solidFill>
                  <a:schemeClr val="bg1"/>
                </a:solidFill>
                <a:effectLst>
                  <a:outerShdw blurRad="38100" dist="38100" dir="2700000" algn="tl">
                    <a:srgbClr val="000000">
                      <a:alpha val="43137"/>
                    </a:srgbClr>
                  </a:outerShdw>
                </a:effectLst>
              </a:rPr>
              <a:t>“</a:t>
            </a:r>
            <a:r>
              <a:rPr lang="en-US" sz="3600" b="1" dirty="0">
                <a:solidFill>
                  <a:schemeClr val="bg1"/>
                </a:solidFill>
                <a:effectLst>
                  <a:outerShdw blurRad="38100" dist="38100" dir="2700000" algn="tl">
                    <a:srgbClr val="000000">
                      <a:alpha val="43137"/>
                    </a:srgbClr>
                  </a:outerShdw>
                </a:effectLst>
              </a:rPr>
              <a:t>They </a:t>
            </a:r>
            <a:r>
              <a:rPr lang="en-US" sz="3600" b="1" dirty="0" smtClean="0">
                <a:solidFill>
                  <a:schemeClr val="bg1"/>
                </a:solidFill>
                <a:effectLst>
                  <a:outerShdw blurRad="38100" dist="38100" dir="2700000" algn="tl">
                    <a:srgbClr val="000000">
                      <a:alpha val="43137"/>
                    </a:srgbClr>
                  </a:outerShdw>
                </a:effectLst>
              </a:rPr>
              <a:t>are </a:t>
            </a:r>
            <a:r>
              <a:rPr lang="en-US" sz="3600" b="1" dirty="0">
                <a:solidFill>
                  <a:schemeClr val="bg1"/>
                </a:solidFill>
                <a:effectLst>
                  <a:outerShdw blurRad="38100" dist="38100" dir="2700000" algn="tl">
                    <a:srgbClr val="000000">
                      <a:alpha val="43137"/>
                    </a:srgbClr>
                  </a:outerShdw>
                </a:effectLst>
              </a:rPr>
              <a:t>bridges to the </a:t>
            </a:r>
            <a:r>
              <a:rPr lang="en-US" sz="3600" b="1" dirty="0" smtClean="0">
                <a:solidFill>
                  <a:schemeClr val="bg1"/>
                </a:solidFill>
                <a:effectLst>
                  <a:outerShdw blurRad="38100" dist="38100" dir="2700000" algn="tl">
                    <a:srgbClr val="000000">
                      <a:alpha val="43137"/>
                    </a:srgbClr>
                  </a:outerShdw>
                </a:effectLst>
              </a:rPr>
              <a:t>future</a:t>
            </a:r>
            <a:r>
              <a:rPr lang="en-US" sz="3600" b="1"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Nations that are populated </a:t>
            </a:r>
            <a:r>
              <a:rPr lang="en-US" dirty="0" smtClean="0">
                <a:solidFill>
                  <a:schemeClr val="bg1"/>
                </a:solidFill>
                <a:effectLst>
                  <a:outerShdw blurRad="38100" dist="38100" dir="2700000" algn="tl">
                    <a:srgbClr val="000000">
                      <a:alpha val="43137"/>
                    </a:srgbClr>
                  </a:outerShdw>
                </a:effectLst>
              </a:rPr>
              <a:t>largely </a:t>
            </a:r>
            <a:r>
              <a:rPr lang="en-US" dirty="0">
                <a:solidFill>
                  <a:schemeClr val="bg1"/>
                </a:solidFill>
                <a:effectLst>
                  <a:outerShdw blurRad="38100" dist="38100" dir="2700000" algn="tl">
                    <a:srgbClr val="000000">
                      <a:alpha val="43137"/>
                    </a:srgbClr>
                  </a:outerShdw>
                </a:effectLst>
              </a:rPr>
              <a:t>by immature, immoral, weak-willed, cowardly, and self-indulgent men cannot and will not long endure.  These types of men include those who sire and abandon their children; who cheat on their wives; who lie, steal, and covet; who hate their countrymen; and who serve not God </a:t>
            </a:r>
            <a:r>
              <a:rPr lang="en-US" dirty="0" smtClean="0">
                <a:solidFill>
                  <a:schemeClr val="bg1"/>
                </a:solidFill>
                <a:effectLst>
                  <a:outerShdw blurRad="38100" dist="38100" dir="2700000" algn="tl">
                    <a:srgbClr val="000000">
                      <a:alpha val="43137"/>
                    </a:srgbClr>
                  </a:outerShdw>
                </a:effectLst>
              </a:rPr>
              <a:t>but </a:t>
            </a:r>
            <a:r>
              <a:rPr lang="en-US" dirty="0">
                <a:solidFill>
                  <a:schemeClr val="bg1"/>
                </a:solidFill>
                <a:effectLst>
                  <a:outerShdw blurRad="38100" dist="38100" dir="2700000" algn="tl">
                    <a:srgbClr val="000000">
                      <a:alpha val="43137"/>
                    </a:srgbClr>
                  </a:outerShdw>
                </a:effectLst>
              </a:rPr>
              <a:t>money” (James Dobson)</a:t>
            </a:r>
          </a:p>
          <a:p>
            <a:pPr marL="0" indent="0">
              <a:buNone/>
            </a:pPr>
            <a:endParaRPr lang="en-US"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533400" y="0"/>
            <a:ext cx="5882380" cy="584775"/>
          </a:xfrm>
          <a:prstGeom prst="rect">
            <a:avLst/>
          </a:prstGeom>
          <a:noFill/>
        </p:spPr>
        <p:txBody>
          <a:bodyPr wrap="none" rtlCol="0">
            <a:spAutoFit/>
          </a:bodyPr>
          <a:lstStyle/>
          <a:p>
            <a:r>
              <a:rPr lang="en-US" sz="3200" spc="600" dirty="0" smtClean="0">
                <a:solidFill>
                  <a:srgbClr val="FF0000"/>
                </a:solidFill>
              </a:rPr>
              <a:t>Male Leadership Deficit</a:t>
            </a:r>
            <a:endParaRPr lang="en-US" sz="3200" spc="600" dirty="0">
              <a:solidFill>
                <a:srgbClr val="FF0000"/>
              </a:solidFill>
            </a:endParaRPr>
          </a:p>
        </p:txBody>
      </p:sp>
    </p:spTree>
    <p:extLst>
      <p:ext uri="{BB962C8B-B14F-4D97-AF65-F5344CB8AC3E}">
        <p14:creationId xmlns:p14="http://schemas.microsoft.com/office/powerpoint/2010/main" val="315867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5181600" cy="6400800"/>
          </a:xfrm>
          <a:effectLst>
            <a:outerShdw blurRad="50800" dist="38100" dir="10800000" algn="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r>
              <a:rPr lang="en-US" sz="4400" dirty="0" smtClean="0"/>
              <a:t>“So </a:t>
            </a:r>
            <a:r>
              <a:rPr lang="en-US" sz="4400" dirty="0"/>
              <a:t>I sought for a man among them who would make a wall, and stand in the gap before Me on behalf of the land, that I should not destroy it; but I found no one” (Ezek. </a:t>
            </a:r>
            <a:r>
              <a:rPr lang="en-US" sz="4400" dirty="0" smtClean="0"/>
              <a:t>22:30)</a:t>
            </a:r>
            <a:endParaRPr lang="en-US" sz="4400" dirty="0"/>
          </a:p>
        </p:txBody>
      </p:sp>
      <p:pic>
        <p:nvPicPr>
          <p:cNvPr id="4113" name="Picture 17" descr="C:\Users\Steven\AppData\Local\Microsoft\Windows\Temporary Internet Files\Content.IE5\API75JCK\MP900422950[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l="29359" t="4598" r="25648"/>
          <a:stretch/>
        </p:blipFill>
        <p:spPr bwMode="auto">
          <a:xfrm>
            <a:off x="6019800" y="457200"/>
            <a:ext cx="3058511" cy="6400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6679210" y="457200"/>
            <a:ext cx="1484701" cy="2646878"/>
          </a:xfrm>
          <a:prstGeom prst="rect">
            <a:avLst/>
          </a:prstGeom>
          <a:noFill/>
        </p:spPr>
        <p:txBody>
          <a:bodyPr wrap="none" rtlCol="0">
            <a:spAutoFit/>
          </a:bodyPr>
          <a:lstStyle/>
          <a:p>
            <a:pPr algn="ctr"/>
            <a:r>
              <a:rPr lang="en-US" sz="16600" dirty="0" smtClean="0">
                <a:solidFill>
                  <a:schemeClr val="accent1"/>
                </a:solidFill>
                <a:effectLst>
                  <a:outerShdw blurRad="38100" dist="38100" dir="2700000" algn="tl">
                    <a:srgbClr val="000000">
                      <a:alpha val="43137"/>
                    </a:srgbClr>
                  </a:outerShdw>
                </a:effectLst>
                <a:latin typeface="Arial Black" pitchFamily="34" charset="0"/>
              </a:rPr>
              <a:t>?</a:t>
            </a:r>
            <a:endParaRPr lang="en-US" sz="16600" dirty="0">
              <a:solidFill>
                <a:schemeClr val="accent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044057374"/>
      </p:ext>
    </p:extLst>
  </p:cSld>
  <p:clrMapOvr>
    <a:masterClrMapping/>
  </p:clrMapOvr>
  <p:transition spd="slow">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19200"/>
          </a:xfrm>
        </p:spPr>
        <p:txBody>
          <a:bodyPr>
            <a:noAutofit/>
          </a:bodyPr>
          <a:lstStyle/>
          <a:p>
            <a:r>
              <a:rPr lang="en-US" sz="5400" dirty="0" smtClean="0">
                <a:solidFill>
                  <a:schemeClr val="accent1"/>
                </a:solidFill>
                <a:effectLst>
                  <a:outerShdw blurRad="38100" dist="38100" dir="2700000" algn="tl">
                    <a:srgbClr val="000000">
                      <a:alpha val="43137"/>
                    </a:srgbClr>
                  </a:outerShdw>
                </a:effectLst>
                <a:latin typeface="Aharoni" pitchFamily="2" charset="-79"/>
                <a:cs typeface="Aharoni" pitchFamily="2" charset="-79"/>
              </a:rPr>
              <a:t>Our Children Will Inherit What We Leave:</a:t>
            </a:r>
            <a:endParaRPr lang="en-US" sz="5400" dirty="0">
              <a:solidFill>
                <a:schemeClr val="accent1"/>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Content Placeholder 2"/>
          <p:cNvSpPr>
            <a:spLocks noGrp="1"/>
          </p:cNvSpPr>
          <p:nvPr>
            <p:ph idx="1"/>
          </p:nvPr>
        </p:nvSpPr>
        <p:spPr>
          <a:xfrm>
            <a:off x="457200" y="2438400"/>
            <a:ext cx="8229600" cy="4144963"/>
          </a:xfrm>
        </p:spPr>
        <p:txBody>
          <a:bodyPr/>
          <a:lstStyle/>
          <a:p>
            <a:r>
              <a:rPr lang="en-US" dirty="0" smtClean="0"/>
              <a:t>our </a:t>
            </a:r>
            <a:r>
              <a:rPr lang="en-US" dirty="0"/>
              <a:t>world</a:t>
            </a:r>
          </a:p>
          <a:p>
            <a:r>
              <a:rPr lang="en-US" dirty="0"/>
              <a:t>our positions</a:t>
            </a:r>
          </a:p>
          <a:p>
            <a:r>
              <a:rPr lang="en-US" dirty="0"/>
              <a:t>our name</a:t>
            </a:r>
          </a:p>
          <a:p>
            <a:r>
              <a:rPr lang="en-US" dirty="0"/>
              <a:t>our </a:t>
            </a:r>
            <a:r>
              <a:rPr lang="en-US" dirty="0" smtClean="0"/>
              <a:t>reputation</a:t>
            </a:r>
          </a:p>
          <a:p>
            <a:r>
              <a:rPr lang="en-US" dirty="0"/>
              <a:t>o</a:t>
            </a:r>
            <a:r>
              <a:rPr lang="en-US" dirty="0" smtClean="0"/>
              <a:t>ur pursuits</a:t>
            </a:r>
            <a:endParaRPr lang="en-US" dirty="0"/>
          </a:p>
        </p:txBody>
      </p:sp>
      <p:pic>
        <p:nvPicPr>
          <p:cNvPr id="1029" name="Picture 5" descr="C:\Users\Steven\AppData\Local\Microsoft\Windows\Temporary Internet Files\Content.IE5\H4EZC8SU\MP90044243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86200"/>
            <a:ext cx="4572000" cy="27380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50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50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Through A Glorious Example</a:t>
            </a:r>
            <a:endParaRPr lang="en-US" dirty="0"/>
          </a:p>
        </p:txBody>
      </p:sp>
      <p:sp>
        <p:nvSpPr>
          <p:cNvPr id="5" name="Text Placeholder 4"/>
          <p:cNvSpPr>
            <a:spLocks noGrp="1"/>
          </p:cNvSpPr>
          <p:nvPr>
            <p:ph type="body" idx="1"/>
          </p:nvPr>
        </p:nvSpPr>
        <p:spPr/>
        <p:txBody>
          <a:bodyPr/>
          <a:lstStyle/>
          <a:p>
            <a:r>
              <a:rPr lang="en-US" dirty="0" smtClean="0"/>
              <a:t>Fathers Can Be Good Leaders</a:t>
            </a:r>
            <a:endParaRPr lang="en-US" dirty="0"/>
          </a:p>
        </p:txBody>
      </p:sp>
      <p:sp>
        <p:nvSpPr>
          <p:cNvPr id="2" name="Rectangle 1"/>
          <p:cNvSpPr/>
          <p:nvPr/>
        </p:nvSpPr>
        <p:spPr>
          <a:xfrm>
            <a:off x="1752600" y="381000"/>
            <a:ext cx="7010400" cy="4247317"/>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5400" dirty="0">
                <a:solidFill>
                  <a:srgbClr val="FFFF00"/>
                </a:solidFill>
                <a:latin typeface="Brush Script Std" pitchFamily="50" charset="0"/>
              </a:rPr>
              <a:t>“Children’s children are the crown of old men, And the glory of children is their father” </a:t>
            </a:r>
            <a:r>
              <a:rPr lang="en-US" sz="5400" dirty="0" smtClean="0">
                <a:solidFill>
                  <a:srgbClr val="FFFF00"/>
                </a:solidFill>
                <a:latin typeface="Brush Script Std" pitchFamily="50" charset="0"/>
              </a:rPr>
              <a:t/>
            </a:r>
            <a:br>
              <a:rPr lang="en-US" sz="5400" dirty="0" smtClean="0">
                <a:solidFill>
                  <a:srgbClr val="FFFF00"/>
                </a:solidFill>
                <a:latin typeface="Brush Script Std" pitchFamily="50" charset="0"/>
              </a:rPr>
            </a:br>
            <a:r>
              <a:rPr lang="en-US" sz="5400" dirty="0" smtClean="0">
                <a:solidFill>
                  <a:srgbClr val="FFFF00"/>
                </a:solidFill>
                <a:latin typeface="Brush Script Std" pitchFamily="50" charset="0"/>
              </a:rPr>
              <a:t>(</a:t>
            </a:r>
            <a:r>
              <a:rPr lang="en-US" sz="5400" dirty="0">
                <a:solidFill>
                  <a:srgbClr val="FFFF00"/>
                </a:solidFill>
                <a:latin typeface="Brush Script Std" pitchFamily="50" charset="0"/>
              </a:rPr>
              <a:t>Prov. 17:6)</a:t>
            </a:r>
          </a:p>
        </p:txBody>
      </p:sp>
    </p:spTree>
    <p:extLst>
      <p:ext uri="{BB962C8B-B14F-4D97-AF65-F5344CB8AC3E}">
        <p14:creationId xmlns:p14="http://schemas.microsoft.com/office/powerpoint/2010/main" val="283686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Steven\AppData\Local\Microsoft\Windows\Temporary Internet Files\Content.IE5\7228KFMA\MP900422732[1].jpg"/>
          <p:cNvPicPr>
            <a:picLocks noChangeAspect="1" noChangeArrowheads="1"/>
          </p:cNvPicPr>
          <p:nvPr/>
        </p:nvPicPr>
        <p:blipFill rotWithShape="1">
          <a:blip r:embed="rId3">
            <a:extLst>
              <a:ext uri="{28A0092B-C50C-407E-A947-70E740481C1C}">
                <a14:useLocalDpi xmlns:a14="http://schemas.microsoft.com/office/drawing/2010/main" val="0"/>
              </a:ext>
            </a:extLst>
          </a:blip>
          <a:srcRect t="23810" b="11863"/>
          <a:stretch/>
        </p:blipFill>
        <p:spPr bwMode="auto">
          <a:xfrm>
            <a:off x="5029200" y="1828800"/>
            <a:ext cx="4114800" cy="32351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81000"/>
            <a:ext cx="8305800" cy="1295400"/>
          </a:xfrm>
        </p:spPr>
        <p:txBody>
          <a:bodyPr>
            <a:noAutofit/>
          </a:bodyPr>
          <a:lstStyle/>
          <a:p>
            <a:r>
              <a:rPr lang="en-US" sz="4800" dirty="0" smtClean="0">
                <a:latin typeface="Aharoni" pitchFamily="2" charset="-79"/>
                <a:cs typeface="Aharoni" pitchFamily="2" charset="-79"/>
              </a:rPr>
              <a:t>The Father-</a:t>
            </a:r>
            <a:r>
              <a:rPr lang="en-US" sz="4800" i="1" dirty="0" smtClean="0">
                <a:latin typeface="Aharoni" pitchFamily="2" charset="-79"/>
                <a:cs typeface="Aharoni" pitchFamily="2" charset="-79"/>
              </a:rPr>
              <a:t>glory of children</a:t>
            </a:r>
            <a:endParaRPr lang="en-US" sz="4800" i="1" dirty="0">
              <a:latin typeface="Aharoni" pitchFamily="2" charset="-79"/>
              <a:cs typeface="Aharoni" pitchFamily="2" charset="-79"/>
            </a:endParaRPr>
          </a:p>
        </p:txBody>
      </p:sp>
      <p:sp>
        <p:nvSpPr>
          <p:cNvPr id="3" name="Content Placeholder 2"/>
          <p:cNvSpPr>
            <a:spLocks noGrp="1"/>
          </p:cNvSpPr>
          <p:nvPr>
            <p:ph idx="1"/>
          </p:nvPr>
        </p:nvSpPr>
        <p:spPr>
          <a:xfrm>
            <a:off x="457200" y="1676400"/>
            <a:ext cx="4724400" cy="4953000"/>
          </a:xfrm>
        </p:spPr>
        <p:txBody>
          <a:bodyPr>
            <a:normAutofit/>
          </a:bodyPr>
          <a:lstStyle/>
          <a:p>
            <a:r>
              <a:rPr lang="en-US" dirty="0" smtClean="0">
                <a:solidFill>
                  <a:schemeClr val="accent1"/>
                </a:solidFill>
              </a:rPr>
              <a:t>Man designed to be the glory of God (1 Cor. 11:7)</a:t>
            </a:r>
          </a:p>
          <a:p>
            <a:r>
              <a:rPr lang="en-US" dirty="0" smtClean="0">
                <a:solidFill>
                  <a:schemeClr val="accent1"/>
                </a:solidFill>
              </a:rPr>
              <a:t>Should reflect the Father in heaven to children</a:t>
            </a:r>
          </a:p>
          <a:p>
            <a:r>
              <a:rPr lang="en-US" dirty="0" smtClean="0">
                <a:solidFill>
                  <a:schemeClr val="accent1"/>
                </a:solidFill>
              </a:rPr>
              <a:t>Children should honor that position and example (Mal. 1:6)</a:t>
            </a:r>
          </a:p>
        </p:txBody>
      </p:sp>
    </p:spTree>
    <p:extLst>
      <p:ext uri="{BB962C8B-B14F-4D97-AF65-F5344CB8AC3E}">
        <p14:creationId xmlns:p14="http://schemas.microsoft.com/office/powerpoint/2010/main" val="4168121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1. Leading In A Work-Ethic</a:t>
            </a:r>
            <a:endParaRPr lang="en-US" dirty="0">
              <a:solidFill>
                <a:schemeClr val="accent1"/>
              </a:solidFill>
            </a:endParaRPr>
          </a:p>
        </p:txBody>
      </p:sp>
      <p:sp>
        <p:nvSpPr>
          <p:cNvPr id="3" name="Content Placeholder 2"/>
          <p:cNvSpPr>
            <a:spLocks noGrp="1"/>
          </p:cNvSpPr>
          <p:nvPr>
            <p:ph idx="1"/>
          </p:nvPr>
        </p:nvSpPr>
        <p:spPr/>
        <p:txBody>
          <a:bodyPr>
            <a:normAutofit/>
          </a:bodyPr>
          <a:lstStyle/>
          <a:p>
            <a:r>
              <a:rPr lang="en-US" dirty="0"/>
              <a:t>“He who gathers in summer is a wise son; He who sleeps in harvest is a son who causes shame</a:t>
            </a:r>
            <a:r>
              <a:rPr lang="en-US" dirty="0" smtClean="0"/>
              <a:t>” (</a:t>
            </a:r>
            <a:r>
              <a:rPr lang="en-US" dirty="0"/>
              <a:t>Prov. </a:t>
            </a:r>
            <a:r>
              <a:rPr lang="en-US" dirty="0" smtClean="0"/>
              <a:t>10:5)</a:t>
            </a:r>
            <a:endParaRPr lang="en-US" dirty="0"/>
          </a:p>
          <a:p>
            <a:r>
              <a:rPr lang="en-US" dirty="0" smtClean="0"/>
              <a:t>“Whatever your hand finds to do, do it with your might. . .” (Eccl. </a:t>
            </a:r>
            <a:r>
              <a:rPr lang="en-US" dirty="0" smtClean="0"/>
              <a:t>9:10)</a:t>
            </a:r>
            <a:endParaRPr lang="en-US" dirty="0" smtClean="0"/>
          </a:p>
          <a:p>
            <a:r>
              <a:rPr lang="en-US" dirty="0" smtClean="0"/>
              <a:t>Built within us the ability to “rule” and “tend” (Gen. 1:28, 2:15)</a:t>
            </a:r>
            <a:endParaRPr lang="en-US" dirty="0"/>
          </a:p>
        </p:txBody>
      </p:sp>
    </p:spTree>
    <p:extLst>
      <p:ext uri="{BB962C8B-B14F-4D97-AF65-F5344CB8AC3E}">
        <p14:creationId xmlns:p14="http://schemas.microsoft.com/office/powerpoint/2010/main" val="156724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n-US" sz="4800" dirty="0" smtClean="0">
                <a:latin typeface="Aharoni" pitchFamily="2" charset="-79"/>
                <a:cs typeface="Aharoni" pitchFamily="2" charset="-79"/>
              </a:rPr>
              <a:t>Burdened In </a:t>
            </a:r>
            <a:r>
              <a:rPr lang="en-US" sz="4800" dirty="0" smtClean="0">
                <a:latin typeface="Aharoni" pitchFamily="2" charset="-79"/>
                <a:cs typeface="Aharoni" pitchFamily="2" charset="-79"/>
              </a:rPr>
              <a:t>Youth</a:t>
            </a:r>
            <a:endParaRPr lang="en-US" sz="4800" dirty="0">
              <a:latin typeface="Aharoni" pitchFamily="2" charset="-79"/>
              <a:cs typeface="Aharoni" pitchFamily="2" charset="-79"/>
            </a:endParaRPr>
          </a:p>
        </p:txBody>
      </p:sp>
      <p:sp>
        <p:nvSpPr>
          <p:cNvPr id="3" name="Content Placeholder 2"/>
          <p:cNvSpPr>
            <a:spLocks noGrp="1"/>
          </p:cNvSpPr>
          <p:nvPr>
            <p:ph idx="1"/>
          </p:nvPr>
        </p:nvSpPr>
        <p:spPr>
          <a:xfrm>
            <a:off x="457200" y="1524000"/>
            <a:ext cx="8229600" cy="51054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marL="0" indent="0">
              <a:buNone/>
            </a:pPr>
            <a:r>
              <a:rPr lang="en-US" sz="3600" dirty="0" smtClean="0"/>
              <a:t>“The </a:t>
            </a:r>
            <a:r>
              <a:rPr lang="en-US" sz="3600" dirty="0"/>
              <a:t>LORD is good to those who wait for Him, To the soul who seeks </a:t>
            </a:r>
            <a:r>
              <a:rPr lang="en-US" sz="3600" dirty="0" smtClean="0"/>
              <a:t>Him. It </a:t>
            </a:r>
            <a:r>
              <a:rPr lang="en-US" sz="3600" dirty="0"/>
              <a:t>is good that one should </a:t>
            </a:r>
            <a:r>
              <a:rPr lang="en-US" sz="3600" u="sng" dirty="0"/>
              <a:t>hope</a:t>
            </a:r>
            <a:r>
              <a:rPr lang="en-US" sz="3600" dirty="0"/>
              <a:t> and wait quietly For the salvation of the </a:t>
            </a:r>
            <a:r>
              <a:rPr lang="en-US" sz="3600" dirty="0" smtClean="0"/>
              <a:t>LORD. </a:t>
            </a:r>
            <a:r>
              <a:rPr lang="en-US" sz="3600" b="1" dirty="0" smtClean="0">
                <a:ln w="12700">
                  <a:solidFill>
                    <a:schemeClr val="tx2">
                      <a:satMod val="155000"/>
                    </a:schemeClr>
                  </a:solidFill>
                  <a:prstDash val="solid"/>
                </a:ln>
                <a:solidFill>
                  <a:schemeClr val="bg2">
                    <a:tint val="85000"/>
                    <a:satMod val="155000"/>
                  </a:schemeClr>
                </a:solidFill>
                <a:effectLst>
                  <a:glow rad="101600">
                    <a:schemeClr val="accent4">
                      <a:satMod val="175000"/>
                      <a:alpha val="40000"/>
                    </a:schemeClr>
                  </a:glow>
                  <a:outerShdw blurRad="41275" dist="20320" dir="1800000" algn="tl" rotWithShape="0">
                    <a:srgbClr val="000000">
                      <a:alpha val="40000"/>
                    </a:srgbClr>
                  </a:outerShdw>
                </a:effectLst>
              </a:rPr>
              <a:t>It </a:t>
            </a:r>
            <a:r>
              <a:rPr lang="en-US" sz="3600" b="1" dirty="0">
                <a:ln w="12700">
                  <a:solidFill>
                    <a:schemeClr val="tx2">
                      <a:satMod val="155000"/>
                    </a:schemeClr>
                  </a:solidFill>
                  <a:prstDash val="solid"/>
                </a:ln>
                <a:solidFill>
                  <a:schemeClr val="bg2">
                    <a:tint val="85000"/>
                    <a:satMod val="155000"/>
                  </a:schemeClr>
                </a:solidFill>
                <a:effectLst>
                  <a:glow rad="101600">
                    <a:schemeClr val="accent4">
                      <a:satMod val="175000"/>
                      <a:alpha val="40000"/>
                    </a:schemeClr>
                  </a:glow>
                  <a:outerShdw blurRad="41275" dist="20320" dir="1800000" algn="tl" rotWithShape="0">
                    <a:srgbClr val="000000">
                      <a:alpha val="40000"/>
                    </a:srgbClr>
                  </a:outerShdw>
                </a:effectLst>
              </a:rPr>
              <a:t>is good for a man to bear </a:t>
            </a:r>
            <a:r>
              <a:rPr lang="en-US" sz="3600" b="1" dirty="0" smtClean="0">
                <a:ln w="12700">
                  <a:solidFill>
                    <a:schemeClr val="tx2">
                      <a:satMod val="155000"/>
                    </a:schemeClr>
                  </a:solidFill>
                  <a:prstDash val="solid"/>
                </a:ln>
                <a:solidFill>
                  <a:schemeClr val="bg2">
                    <a:tint val="85000"/>
                    <a:satMod val="155000"/>
                  </a:schemeClr>
                </a:solidFill>
                <a:effectLst>
                  <a:glow rad="101600">
                    <a:schemeClr val="accent4">
                      <a:satMod val="175000"/>
                      <a:alpha val="40000"/>
                    </a:schemeClr>
                  </a:glow>
                  <a:outerShdw blurRad="41275" dist="20320" dir="1800000" algn="tl" rotWithShape="0">
                    <a:srgbClr val="000000">
                      <a:alpha val="40000"/>
                    </a:srgbClr>
                  </a:outerShdw>
                </a:effectLst>
              </a:rPr>
              <a:t>the </a:t>
            </a:r>
            <a:r>
              <a:rPr lang="en-US" sz="3600" b="1" dirty="0">
                <a:ln w="12700">
                  <a:solidFill>
                    <a:schemeClr val="tx2">
                      <a:satMod val="155000"/>
                    </a:schemeClr>
                  </a:solidFill>
                  <a:prstDash val="solid"/>
                </a:ln>
                <a:solidFill>
                  <a:schemeClr val="bg2">
                    <a:tint val="85000"/>
                    <a:satMod val="155000"/>
                  </a:schemeClr>
                </a:solidFill>
                <a:effectLst>
                  <a:glow rad="101600">
                    <a:schemeClr val="accent4">
                      <a:satMod val="175000"/>
                      <a:alpha val="40000"/>
                    </a:schemeClr>
                  </a:glow>
                  <a:outerShdw blurRad="41275" dist="20320" dir="1800000" algn="tl" rotWithShape="0">
                    <a:srgbClr val="000000">
                      <a:alpha val="40000"/>
                    </a:srgbClr>
                  </a:outerShdw>
                </a:effectLst>
              </a:rPr>
              <a:t>yoke in his </a:t>
            </a:r>
            <a:r>
              <a:rPr lang="en-US" sz="3600" b="1" dirty="0" smtClean="0">
                <a:ln w="12700">
                  <a:solidFill>
                    <a:schemeClr val="tx2">
                      <a:satMod val="155000"/>
                    </a:schemeClr>
                  </a:solidFill>
                  <a:prstDash val="solid"/>
                </a:ln>
                <a:solidFill>
                  <a:schemeClr val="bg2">
                    <a:tint val="85000"/>
                    <a:satMod val="155000"/>
                  </a:schemeClr>
                </a:solidFill>
                <a:effectLst>
                  <a:glow rad="101600">
                    <a:schemeClr val="accent4">
                      <a:satMod val="175000"/>
                      <a:alpha val="40000"/>
                    </a:schemeClr>
                  </a:glow>
                  <a:outerShdw blurRad="41275" dist="20320" dir="1800000" algn="tl" rotWithShape="0">
                    <a:srgbClr val="000000">
                      <a:alpha val="40000"/>
                    </a:srgbClr>
                  </a:outerShdw>
                </a:effectLst>
              </a:rPr>
              <a:t>youth</a:t>
            </a:r>
            <a:r>
              <a:rPr lang="en-US" sz="3600" dirty="0" smtClean="0"/>
              <a:t>. Let </a:t>
            </a:r>
            <a:r>
              <a:rPr lang="en-US" sz="3600" dirty="0"/>
              <a:t>him sit alone and keep silent, Because God has laid it on </a:t>
            </a:r>
            <a:r>
              <a:rPr lang="en-US" sz="3600" dirty="0" smtClean="0"/>
              <a:t>him; Let </a:t>
            </a:r>
            <a:r>
              <a:rPr lang="en-US" sz="3600" dirty="0"/>
              <a:t>him put his mouth in the dust—There may yet be </a:t>
            </a:r>
            <a:r>
              <a:rPr lang="en-US" sz="3600" u="sng" dirty="0" smtClean="0"/>
              <a:t>hope</a:t>
            </a:r>
            <a:r>
              <a:rPr lang="en-US" sz="3600" dirty="0" smtClean="0"/>
              <a:t>” </a:t>
            </a:r>
            <a:br>
              <a:rPr lang="en-US" sz="3600" dirty="0" smtClean="0"/>
            </a:br>
            <a:r>
              <a:rPr lang="en-US" sz="3600" dirty="0" smtClean="0"/>
              <a:t>(Lam. 3:27-29)</a:t>
            </a:r>
          </a:p>
          <a:p>
            <a:pPr marL="457200" lvl="1" indent="0">
              <a:buNone/>
            </a:pPr>
            <a:endParaRPr lang="en-US" sz="3600" dirty="0"/>
          </a:p>
        </p:txBody>
      </p:sp>
    </p:spTree>
    <p:extLst>
      <p:ext uri="{BB962C8B-B14F-4D97-AF65-F5344CB8AC3E}">
        <p14:creationId xmlns:p14="http://schemas.microsoft.com/office/powerpoint/2010/main" val="281187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Macro</Template>
  <TotalTime>2364</TotalTime>
  <Words>2314</Words>
  <Application>Microsoft Office PowerPoint</Application>
  <PresentationFormat>On-screen Show (4:3)</PresentationFormat>
  <Paragraphs>119</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Brush Script Std</vt:lpstr>
      <vt:lpstr>Wingdings</vt:lpstr>
      <vt:lpstr>Aharoni</vt:lpstr>
      <vt:lpstr>Arial Black</vt:lpstr>
      <vt:lpstr>Macro</vt:lpstr>
      <vt:lpstr>How Can Fathers Be Good Leaders?</vt:lpstr>
      <vt:lpstr>PowerPoint Presentation</vt:lpstr>
      <vt:lpstr>PowerPoint Presentation</vt:lpstr>
      <vt:lpstr>PowerPoint Presentation</vt:lpstr>
      <vt:lpstr>Our Children Will Inherit What We Leave:</vt:lpstr>
      <vt:lpstr>Through A Glorious Example</vt:lpstr>
      <vt:lpstr>The Father-glory of children</vt:lpstr>
      <vt:lpstr>1. Leading In A Work-Ethic</vt:lpstr>
      <vt:lpstr>Burdened In Youth</vt:lpstr>
      <vt:lpstr>1 Timothy 5:8</vt:lpstr>
      <vt:lpstr>2. Leading In Education</vt:lpstr>
      <vt:lpstr>Where Fathers Can Lead In Education</vt:lpstr>
      <vt:lpstr>Where Fathers Can Lead In Education</vt:lpstr>
      <vt:lpstr>Will I Lead In Righteousness?</vt:lpstr>
      <vt:lpstr>Will I Lead In Righteousness?</vt:lpstr>
      <vt:lpstr>Will I Lead In Righteousness?</vt:lpstr>
      <vt:lpstr>Will I Lead In Righteousness?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Fathers Be Good Leaders In Their Family?</dc:title>
  <dc:creator>Steven J. Wallace</dc:creator>
  <cp:lastModifiedBy>Steven J. Wallace</cp:lastModifiedBy>
  <cp:revision>77</cp:revision>
  <dcterms:created xsi:type="dcterms:W3CDTF">2013-04-11T17:44:00Z</dcterms:created>
  <dcterms:modified xsi:type="dcterms:W3CDTF">2013-04-27T00:13:45Z</dcterms:modified>
</cp:coreProperties>
</file>